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0" r:id="rId3"/>
    <p:sldId id="282" r:id="rId4"/>
    <p:sldId id="284" r:id="rId5"/>
    <p:sldId id="258" r:id="rId6"/>
    <p:sldId id="285" r:id="rId7"/>
    <p:sldId id="259" r:id="rId8"/>
    <p:sldId id="262" r:id="rId9"/>
    <p:sldId id="278" r:id="rId10"/>
    <p:sldId id="265" r:id="rId11"/>
    <p:sldId id="266" r:id="rId12"/>
    <p:sldId id="267" r:id="rId13"/>
    <p:sldId id="268" r:id="rId14"/>
    <p:sldId id="269" r:id="rId15"/>
    <p:sldId id="270" r:id="rId16"/>
    <p:sldId id="279" r:id="rId17"/>
    <p:sldId id="273" r:id="rId18"/>
    <p:sldId id="264" r:id="rId19"/>
    <p:sldId id="263" r:id="rId20"/>
    <p:sldId id="286"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09" autoAdjust="0"/>
    <p:restoredTop sz="94660"/>
  </p:normalViewPr>
  <p:slideViewPr>
    <p:cSldViewPr snapToGrid="0">
      <p:cViewPr varScale="1">
        <p:scale>
          <a:sx n="68" d="100"/>
          <a:sy n="68" d="100"/>
        </p:scale>
        <p:origin x="33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lt-LT"/>
              <a:t>Spustelėję redaguokite stilių</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lt-LT"/>
              <a:t>Spustelėję redaguokite stilių</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lt-LT"/>
              <a:t>Spustelėję redaguokite stilių</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Redaguokite šablono teksto stilius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lt-LT"/>
              <a:t>Spustelėję redaguokite stilių</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a:t>Redaguokite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lt-LT"/>
              <a:t>Spustelėję redaguokite stilių</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Redaguokite šablono teksto stilius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a:t>Redaguokite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lt-LT"/>
              <a:t>Spustelėję redaguokite stilių</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Redaguokite šablono teksto stilius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a:t>Redaguokite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p:txBody>
          <a:bodyPr vert="eaVert" ancho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lt-LT"/>
              <a:t>Spustelėję redaguokite stilių</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lt-LT"/>
              <a:t>Spustelėję redaguokite stilių</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lt-LT"/>
              <a:t>Spustelėję redaguokite stilių</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lt-LT"/>
              <a:t>Spustelėję redaguokite stilių</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lt-LT"/>
              <a:t>Spustelėję redaguokite stilių</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lt-LT"/>
              <a:t>Spustelėję redaguokite stilių</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lt-LT"/>
              <a:t>Spustelėję redaguokite stilių</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2/27/2024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F851DA6-1F14-4D36-A610-3B302CD9FB5A}"/>
              </a:ext>
            </a:extLst>
          </p:cNvPr>
          <p:cNvSpPr>
            <a:spLocks noGrp="1"/>
          </p:cNvSpPr>
          <p:nvPr>
            <p:ph type="ctrTitle"/>
          </p:nvPr>
        </p:nvSpPr>
        <p:spPr>
          <a:xfrm>
            <a:off x="2589213" y="1310327"/>
            <a:ext cx="8915399" cy="1828800"/>
          </a:xfrm>
        </p:spPr>
        <p:txBody>
          <a:bodyPr/>
          <a:lstStyle/>
          <a:p>
            <a:pPr algn="ctr"/>
            <a:r>
              <a:rPr lang="lt-LT" dirty="0">
                <a:latin typeface="Times New Roman" panose="02020603050405020304" pitchFamily="18" charset="0"/>
                <a:cs typeface="Times New Roman" panose="02020603050405020304" pitchFamily="18" charset="0"/>
              </a:rPr>
              <a:t>Kaip padėti vaikui mokytis?</a:t>
            </a:r>
          </a:p>
        </p:txBody>
      </p:sp>
      <p:sp>
        <p:nvSpPr>
          <p:cNvPr id="3" name="Antrinis pavadinimas 2">
            <a:extLst>
              <a:ext uri="{FF2B5EF4-FFF2-40B4-BE49-F238E27FC236}">
                <a16:creationId xmlns:a16="http://schemas.microsoft.com/office/drawing/2014/main" id="{5C9A5578-56E7-42A2-9966-E9539D67477D}"/>
              </a:ext>
            </a:extLst>
          </p:cNvPr>
          <p:cNvSpPr>
            <a:spLocks noGrp="1"/>
          </p:cNvSpPr>
          <p:nvPr>
            <p:ph type="subTitle" idx="1"/>
          </p:nvPr>
        </p:nvSpPr>
        <p:spPr/>
        <p:txBody>
          <a:bodyPr/>
          <a:lstStyle/>
          <a:p>
            <a:pPr algn="ctr"/>
            <a:r>
              <a:rPr lang="lt-LT" dirty="0">
                <a:latin typeface="Times New Roman" panose="02020603050405020304" pitchFamily="18" charset="0"/>
                <a:cs typeface="Times New Roman" panose="02020603050405020304" pitchFamily="18" charset="0"/>
              </a:rPr>
              <a:t>Parengė mokyklos psichologė</a:t>
            </a:r>
          </a:p>
          <a:p>
            <a:pPr algn="ctr"/>
            <a:r>
              <a:rPr lang="lt-LT" dirty="0">
                <a:latin typeface="Times New Roman" panose="02020603050405020304" pitchFamily="18" charset="0"/>
                <a:cs typeface="Times New Roman" panose="02020603050405020304" pitchFamily="18" charset="0"/>
              </a:rPr>
              <a:t>2024</a:t>
            </a:r>
          </a:p>
        </p:txBody>
      </p:sp>
    </p:spTree>
    <p:extLst>
      <p:ext uri="{BB962C8B-B14F-4D97-AF65-F5344CB8AC3E}">
        <p14:creationId xmlns:p14="http://schemas.microsoft.com/office/powerpoint/2010/main" val="3223783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5D6540D-43F7-4A4F-98FE-EA3D4DFE1655}"/>
              </a:ext>
            </a:extLst>
          </p:cNvPr>
          <p:cNvSpPr>
            <a:spLocks noGrp="1"/>
          </p:cNvSpPr>
          <p:nvPr>
            <p:ph type="title"/>
          </p:nvPr>
        </p:nvSpPr>
        <p:spPr/>
        <p:txBody>
          <a:bodyPr/>
          <a:lstStyle/>
          <a:p>
            <a:pPr algn="ctr"/>
            <a:r>
              <a:rPr lang="lt-LT" dirty="0">
                <a:latin typeface="Times New Roman" panose="02020603050405020304" pitchFamily="18" charset="0"/>
                <a:cs typeface="Times New Roman" panose="02020603050405020304" pitchFamily="18" charset="0"/>
              </a:rPr>
              <a:t>VIZUALINIS STILIUS</a:t>
            </a:r>
          </a:p>
        </p:txBody>
      </p:sp>
      <p:sp>
        <p:nvSpPr>
          <p:cNvPr id="3" name="Turinio vietos rezervavimo ženklas 2">
            <a:extLst>
              <a:ext uri="{FF2B5EF4-FFF2-40B4-BE49-F238E27FC236}">
                <a16:creationId xmlns:a16="http://schemas.microsoft.com/office/drawing/2014/main" id="{3410E95C-BC55-4F75-A9AE-845AFF3D06E4}"/>
              </a:ext>
            </a:extLst>
          </p:cNvPr>
          <p:cNvSpPr>
            <a:spLocks noGrp="1"/>
          </p:cNvSpPr>
          <p:nvPr>
            <p:ph idx="1"/>
          </p:nvPr>
        </p:nvSpPr>
        <p:spPr>
          <a:xfrm>
            <a:off x="2589212" y="2133599"/>
            <a:ext cx="8915400" cy="3777622"/>
          </a:xfrm>
        </p:spPr>
        <p:txBody>
          <a:bodyPr/>
          <a:lstStyle/>
          <a:p>
            <a:r>
              <a:rPr lang="lt-LT" altLang="lt-LT" sz="2400" dirty="0">
                <a:latin typeface="Times New Roman" panose="02020603050405020304" pitchFamily="18" charset="0"/>
                <a:cs typeface="Times New Roman" panose="02020603050405020304" pitchFamily="18" charset="0"/>
              </a:rPr>
              <a:t>Svarbu išvaizda,</a:t>
            </a:r>
          </a:p>
          <a:p>
            <a:r>
              <a:rPr lang="lt-LT" altLang="lt-LT" sz="2400" dirty="0">
                <a:latin typeface="Times New Roman" panose="02020603050405020304" pitchFamily="18" charset="0"/>
                <a:cs typeface="Times New Roman" panose="02020603050405020304" pitchFamily="18" charset="0"/>
              </a:rPr>
              <a:t>Kalba greitai, nes greitai keičiasi vaizdai galvoje,</a:t>
            </a:r>
          </a:p>
          <a:p>
            <a:r>
              <a:rPr lang="lt-LT" altLang="lt-LT" sz="2400" dirty="0">
                <a:latin typeface="Times New Roman" panose="02020603050405020304" pitchFamily="18" charset="0"/>
                <a:cs typeface="Times New Roman" panose="02020603050405020304" pitchFamily="18" charset="0"/>
              </a:rPr>
              <a:t>Kalbėdamas daug gestikuliuoja,</a:t>
            </a:r>
          </a:p>
          <a:p>
            <a:r>
              <a:rPr lang="lt-LT" altLang="lt-LT" sz="2400" dirty="0">
                <a:latin typeface="Times New Roman" panose="02020603050405020304" pitchFamily="18" charset="0"/>
                <a:cs typeface="Times New Roman" panose="02020603050405020304" pitchFamily="18" charset="0"/>
              </a:rPr>
              <a:t>Svarbu akių kontaktas.</a:t>
            </a:r>
          </a:p>
          <a:p>
            <a:endParaRPr lang="lt-LT" dirty="0"/>
          </a:p>
        </p:txBody>
      </p:sp>
      <p:pic>
        <p:nvPicPr>
          <p:cNvPr id="4" name="Picture 5">
            <a:extLst>
              <a:ext uri="{FF2B5EF4-FFF2-40B4-BE49-F238E27FC236}">
                <a16:creationId xmlns:a16="http://schemas.microsoft.com/office/drawing/2014/main" id="{C87CE4F3-4979-49A7-B551-33CDB7BC20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993171" y="2133599"/>
            <a:ext cx="2337848" cy="3550763"/>
          </a:xfrm>
          <a:prstGeom prst="rect">
            <a:avLst/>
          </a:prstGeom>
          <a:noFill/>
        </p:spPr>
      </p:pic>
    </p:spTree>
    <p:extLst>
      <p:ext uri="{BB962C8B-B14F-4D97-AF65-F5344CB8AC3E}">
        <p14:creationId xmlns:p14="http://schemas.microsoft.com/office/powerpoint/2010/main" val="130702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F6EB245-A8A7-4DBC-9BBE-5F2745DC19B2}"/>
              </a:ext>
            </a:extLst>
          </p:cNvPr>
          <p:cNvSpPr>
            <a:spLocks noGrp="1"/>
          </p:cNvSpPr>
          <p:nvPr>
            <p:ph type="title"/>
          </p:nvPr>
        </p:nvSpPr>
        <p:spPr/>
        <p:txBody>
          <a:bodyPr/>
          <a:lstStyle/>
          <a:p>
            <a:pPr algn="ctr"/>
            <a:r>
              <a:rPr lang="lt-LT" dirty="0">
                <a:latin typeface="Times New Roman" panose="02020603050405020304" pitchFamily="18" charset="0"/>
                <a:cs typeface="Times New Roman" panose="02020603050405020304" pitchFamily="18" charset="0"/>
              </a:rPr>
              <a:t>KAIP MOKYTIS?</a:t>
            </a:r>
          </a:p>
        </p:txBody>
      </p:sp>
      <p:sp>
        <p:nvSpPr>
          <p:cNvPr id="3" name="Turinio vietos rezervavimo ženklas 2">
            <a:extLst>
              <a:ext uri="{FF2B5EF4-FFF2-40B4-BE49-F238E27FC236}">
                <a16:creationId xmlns:a16="http://schemas.microsoft.com/office/drawing/2014/main" id="{6485FC59-1264-4467-AE1A-546A8CB8E8F6}"/>
              </a:ext>
            </a:extLst>
          </p:cNvPr>
          <p:cNvSpPr>
            <a:spLocks noGrp="1"/>
          </p:cNvSpPr>
          <p:nvPr>
            <p:ph idx="1"/>
          </p:nvPr>
        </p:nvSpPr>
        <p:spPr/>
        <p:txBody>
          <a:bodyPr>
            <a:normAutofit/>
          </a:bodyPr>
          <a:lstStyle/>
          <a:p>
            <a:r>
              <a:rPr lang="lt-LT" altLang="lt-LT" sz="2400" dirty="0">
                <a:latin typeface="Times New Roman" panose="02020603050405020304" pitchFamily="18" charset="0"/>
                <a:cs typeface="Times New Roman" panose="02020603050405020304" pitchFamily="18" charset="0"/>
              </a:rPr>
              <a:t>Naudoti daug vaizdinių priemonių</a:t>
            </a:r>
            <a:r>
              <a:rPr lang="en-US" altLang="lt-LT" sz="2400" dirty="0">
                <a:latin typeface="Times New Roman" panose="02020603050405020304" pitchFamily="18" charset="0"/>
                <a:cs typeface="Times New Roman" panose="02020603050405020304" pitchFamily="18" charset="0"/>
              </a:rPr>
              <a:t> (</a:t>
            </a:r>
            <a:r>
              <a:rPr lang="lt-LT" altLang="lt-LT" sz="2400" dirty="0">
                <a:latin typeface="Times New Roman" panose="02020603050405020304" pitchFamily="18" charset="0"/>
                <a:cs typeface="Times New Roman" panose="02020603050405020304" pitchFamily="18" charset="0"/>
              </a:rPr>
              <a:t>grafikai, lentelės, piešiniai),</a:t>
            </a:r>
          </a:p>
          <a:p>
            <a:r>
              <a:rPr lang="lt-LT" altLang="lt-LT" sz="2400" dirty="0">
                <a:latin typeface="Times New Roman" panose="02020603050405020304" pitchFamily="18" charset="0"/>
                <a:cs typeface="Times New Roman" panose="02020603050405020304" pitchFamily="18" charset="0"/>
              </a:rPr>
              <a:t>Piešti su mokomąja medžiaga s</a:t>
            </a:r>
            <a:r>
              <a:rPr lang="en-US" altLang="lt-LT" sz="2400" dirty="0">
                <a:latin typeface="Times New Roman" panose="02020603050405020304" pitchFamily="18" charset="0"/>
                <a:cs typeface="Times New Roman" panose="02020603050405020304" pitchFamily="18" charset="0"/>
              </a:rPr>
              <a:t>u</a:t>
            </a:r>
            <a:r>
              <a:rPr lang="lt-LT" altLang="lt-LT" sz="2400" dirty="0">
                <a:latin typeface="Times New Roman" panose="02020603050405020304" pitchFamily="18" charset="0"/>
                <a:cs typeface="Times New Roman" panose="02020603050405020304" pitchFamily="18" charset="0"/>
              </a:rPr>
              <a:t>sijusius paveikslėlius, schemas,</a:t>
            </a:r>
          </a:p>
          <a:p>
            <a:r>
              <a:rPr lang="lt-LT" altLang="lt-LT" sz="2400" dirty="0">
                <a:latin typeface="Times New Roman" panose="02020603050405020304" pitchFamily="18" charset="0"/>
                <a:cs typeface="Times New Roman" panose="02020603050405020304" pitchFamily="18" charset="0"/>
              </a:rPr>
              <a:t>Patarti žymėtis paraštėse,</a:t>
            </a:r>
          </a:p>
          <a:p>
            <a:pPr>
              <a:defRPr/>
            </a:pPr>
            <a:r>
              <a:rPr lang="lt-LT" sz="2400" dirty="0">
                <a:latin typeface="Times New Roman" panose="02020603050405020304" pitchFamily="18" charset="0"/>
                <a:cs typeface="Times New Roman" panose="02020603050405020304" pitchFamily="18" charset="0"/>
              </a:rPr>
              <a:t>Pabraukti svarbiausius dalykus spalvotais pieštukais,</a:t>
            </a:r>
          </a:p>
          <a:p>
            <a:pPr>
              <a:defRPr/>
            </a:pPr>
            <a:r>
              <a:rPr lang="lt-LT" sz="2400" dirty="0">
                <a:latin typeface="Times New Roman" panose="02020603050405020304" pitchFamily="18" charset="0"/>
                <a:cs typeface="Times New Roman" panose="02020603050405020304" pitchFamily="18" charset="0"/>
              </a:rPr>
              <a:t>Svarbiausią informaciją užrašyti ir priklijuoti gerai matomoje vietoje virš akių lygio,</a:t>
            </a:r>
          </a:p>
          <a:p>
            <a:pPr>
              <a:defRPr/>
            </a:pPr>
            <a:r>
              <a:rPr lang="lt-LT" sz="2400" dirty="0">
                <a:latin typeface="Times New Roman" panose="02020603050405020304" pitchFamily="18" charset="0"/>
                <a:cs typeface="Times New Roman" panose="02020603050405020304" pitchFamily="18" charset="0"/>
              </a:rPr>
              <a:t>Darbo stalas visada turi būti tvarkingas.</a:t>
            </a:r>
          </a:p>
          <a:p>
            <a:endParaRPr lang="lt-LT" dirty="0"/>
          </a:p>
        </p:txBody>
      </p:sp>
    </p:spTree>
    <p:extLst>
      <p:ext uri="{BB962C8B-B14F-4D97-AF65-F5344CB8AC3E}">
        <p14:creationId xmlns:p14="http://schemas.microsoft.com/office/powerpoint/2010/main" val="1920783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9CFF957-0327-454B-A282-FB3B929C6826}"/>
              </a:ext>
            </a:extLst>
          </p:cNvPr>
          <p:cNvSpPr>
            <a:spLocks noGrp="1"/>
          </p:cNvSpPr>
          <p:nvPr>
            <p:ph type="title"/>
          </p:nvPr>
        </p:nvSpPr>
        <p:spPr/>
        <p:txBody>
          <a:bodyPr/>
          <a:lstStyle/>
          <a:p>
            <a:pPr algn="ctr"/>
            <a:r>
              <a:rPr lang="lt-LT" dirty="0">
                <a:latin typeface="Times New Roman" panose="02020603050405020304" pitchFamily="18" charset="0"/>
                <a:cs typeface="Times New Roman" panose="02020603050405020304" pitchFamily="18" charset="0"/>
              </a:rPr>
              <a:t>AUDIALINIS STILIUS</a:t>
            </a:r>
          </a:p>
        </p:txBody>
      </p:sp>
      <p:sp>
        <p:nvSpPr>
          <p:cNvPr id="3" name="Turinio vietos rezervavimo ženklas 2">
            <a:extLst>
              <a:ext uri="{FF2B5EF4-FFF2-40B4-BE49-F238E27FC236}">
                <a16:creationId xmlns:a16="http://schemas.microsoft.com/office/drawing/2014/main" id="{217D0D5C-4566-428C-B7AB-75E7C430FF24}"/>
              </a:ext>
            </a:extLst>
          </p:cNvPr>
          <p:cNvSpPr>
            <a:spLocks noGrp="1"/>
          </p:cNvSpPr>
          <p:nvPr>
            <p:ph idx="1"/>
          </p:nvPr>
        </p:nvSpPr>
        <p:spPr/>
        <p:txBody>
          <a:bodyPr>
            <a:normAutofit/>
          </a:bodyPr>
          <a:lstStyle/>
          <a:p>
            <a:r>
              <a:rPr lang="lt-LT" altLang="lt-LT" sz="2400" dirty="0">
                <a:latin typeface="Times New Roman" panose="02020603050405020304" pitchFamily="18" charset="0"/>
                <a:cs typeface="Times New Roman" panose="02020603050405020304" pitchFamily="18" charset="0"/>
              </a:rPr>
              <a:t>Svarbu girdėti savo balsą,</a:t>
            </a:r>
          </a:p>
          <a:p>
            <a:r>
              <a:rPr lang="lt-LT" altLang="lt-LT" sz="2400" dirty="0">
                <a:latin typeface="Times New Roman" panose="02020603050405020304" pitchFamily="18" charset="0"/>
                <a:cs typeface="Times New Roman" panose="02020603050405020304" pitchFamily="18" charset="0"/>
              </a:rPr>
              <a:t>Šnabžda “po nosim”,</a:t>
            </a:r>
          </a:p>
          <a:p>
            <a:r>
              <a:rPr lang="lt-LT" altLang="lt-LT" sz="2400" dirty="0">
                <a:latin typeface="Times New Roman" panose="02020603050405020304" pitchFamily="18" charset="0"/>
                <a:cs typeface="Times New Roman" panose="02020603050405020304" pitchFamily="18" charset="0"/>
              </a:rPr>
              <a:t>Patinka klausytis ir daug kalbėti,</a:t>
            </a:r>
          </a:p>
          <a:p>
            <a:r>
              <a:rPr lang="lt-LT" altLang="lt-LT" sz="2400" dirty="0">
                <a:latin typeface="Times New Roman" panose="02020603050405020304" pitchFamily="18" charset="0"/>
                <a:cs typeface="Times New Roman" panose="02020603050405020304" pitchFamily="18" charset="0"/>
              </a:rPr>
              <a:t>Mėgsta bendrauti,</a:t>
            </a:r>
          </a:p>
          <a:p>
            <a:r>
              <a:rPr lang="lt-LT" altLang="lt-LT" sz="2400" dirty="0">
                <a:latin typeface="Times New Roman" panose="02020603050405020304" pitchFamily="18" charset="0"/>
                <a:cs typeface="Times New Roman" panose="02020603050405020304" pitchFamily="18" charset="0"/>
              </a:rPr>
              <a:t>Nebūtina matyti/užsirašyti, bet svarbu girdėti, </a:t>
            </a:r>
          </a:p>
          <a:p>
            <a:r>
              <a:rPr lang="lt-LT" altLang="lt-LT" sz="2400" dirty="0">
                <a:latin typeface="Times New Roman" panose="02020603050405020304" pitchFamily="18" charset="0"/>
                <a:cs typeface="Times New Roman" panose="02020603050405020304" pitchFamily="18" charset="0"/>
              </a:rPr>
              <a:t>Nebūtinas akių kontaktas.</a:t>
            </a:r>
            <a:endParaRPr lang="lt-LT" sz="2400" dirty="0">
              <a:latin typeface="Times New Roman" panose="02020603050405020304" pitchFamily="18" charset="0"/>
              <a:cs typeface="Times New Roman" panose="02020603050405020304" pitchFamily="18" charset="0"/>
            </a:endParaRPr>
          </a:p>
        </p:txBody>
      </p:sp>
      <p:pic>
        <p:nvPicPr>
          <p:cNvPr id="4" name="Picture 5">
            <a:extLst>
              <a:ext uri="{FF2B5EF4-FFF2-40B4-BE49-F238E27FC236}">
                <a16:creationId xmlns:a16="http://schemas.microsoft.com/office/drawing/2014/main" id="{4561B9D8-8EFF-46C8-8C97-F5970F545E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653806" y="2396287"/>
            <a:ext cx="2507529" cy="3252248"/>
          </a:xfrm>
          <a:prstGeom prst="rect">
            <a:avLst/>
          </a:prstGeom>
          <a:noFill/>
        </p:spPr>
      </p:pic>
    </p:spTree>
    <p:extLst>
      <p:ext uri="{BB962C8B-B14F-4D97-AF65-F5344CB8AC3E}">
        <p14:creationId xmlns:p14="http://schemas.microsoft.com/office/powerpoint/2010/main" val="3578988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C840943-523D-4BEC-8FA3-6AB04AFA95EE}"/>
              </a:ext>
            </a:extLst>
          </p:cNvPr>
          <p:cNvSpPr>
            <a:spLocks noGrp="1"/>
          </p:cNvSpPr>
          <p:nvPr>
            <p:ph type="title"/>
          </p:nvPr>
        </p:nvSpPr>
        <p:spPr/>
        <p:txBody>
          <a:bodyPr/>
          <a:lstStyle/>
          <a:p>
            <a:pPr algn="ctr"/>
            <a:r>
              <a:rPr lang="lt-LT" dirty="0">
                <a:latin typeface="Times New Roman" panose="02020603050405020304" pitchFamily="18" charset="0"/>
                <a:cs typeface="Times New Roman" panose="02020603050405020304" pitchFamily="18" charset="0"/>
              </a:rPr>
              <a:t>KAIP MOKYTIS?</a:t>
            </a:r>
          </a:p>
        </p:txBody>
      </p:sp>
      <p:sp>
        <p:nvSpPr>
          <p:cNvPr id="3" name="Turinio vietos rezervavimo ženklas 2">
            <a:extLst>
              <a:ext uri="{FF2B5EF4-FFF2-40B4-BE49-F238E27FC236}">
                <a16:creationId xmlns:a16="http://schemas.microsoft.com/office/drawing/2014/main" id="{276ED4D9-1CB8-4DB2-A6D5-7C74BA77CECA}"/>
              </a:ext>
            </a:extLst>
          </p:cNvPr>
          <p:cNvSpPr>
            <a:spLocks noGrp="1"/>
          </p:cNvSpPr>
          <p:nvPr>
            <p:ph idx="1"/>
          </p:nvPr>
        </p:nvSpPr>
        <p:spPr/>
        <p:txBody>
          <a:bodyPr/>
          <a:lstStyle/>
          <a:p>
            <a:r>
              <a:rPr lang="lt-LT" altLang="lt-LT" sz="2400" dirty="0">
                <a:latin typeface="Times New Roman" panose="02020603050405020304" pitchFamily="18" charset="0"/>
                <a:cs typeface="Times New Roman" panose="02020603050405020304" pitchFamily="18" charset="0"/>
              </a:rPr>
              <a:t>Mokytis klausantis ir diskutuojant,</a:t>
            </a:r>
          </a:p>
          <a:p>
            <a:r>
              <a:rPr lang="lt-LT" altLang="lt-LT" sz="2400" dirty="0">
                <a:latin typeface="Times New Roman" panose="02020603050405020304" pitchFamily="18" charset="0"/>
                <a:cs typeface="Times New Roman" panose="02020603050405020304" pitchFamily="18" charset="0"/>
              </a:rPr>
              <a:t>Skaityti garsiai,</a:t>
            </a:r>
          </a:p>
          <a:p>
            <a:r>
              <a:rPr lang="lt-LT" altLang="lt-LT" sz="2400" dirty="0">
                <a:latin typeface="Times New Roman" panose="02020603050405020304" pitchFamily="18" charset="0"/>
                <a:cs typeface="Times New Roman" panose="02020603050405020304" pitchFamily="18" charset="0"/>
              </a:rPr>
              <a:t>Mokytis garsiai pakartojant,</a:t>
            </a:r>
          </a:p>
          <a:p>
            <a:r>
              <a:rPr lang="lt-LT" altLang="lt-LT" sz="2400" dirty="0">
                <a:latin typeface="Times New Roman" panose="02020603050405020304" pitchFamily="18" charset="0"/>
                <a:cs typeface="Times New Roman" panose="02020603050405020304" pitchFamily="18" charset="0"/>
              </a:rPr>
              <a:t>K</a:t>
            </a:r>
            <a:r>
              <a:rPr lang="en-US" altLang="lt-LT" sz="2400" dirty="0">
                <a:latin typeface="Times New Roman" panose="02020603050405020304" pitchFamily="18" charset="0"/>
                <a:cs typeface="Times New Roman" panose="02020603050405020304" pitchFamily="18" charset="0"/>
              </a:rPr>
              <a:t>la</a:t>
            </a:r>
            <a:r>
              <a:rPr lang="lt-LT" altLang="lt-LT" sz="2400" dirty="0" err="1">
                <a:latin typeface="Times New Roman" panose="02020603050405020304" pitchFamily="18" charset="0"/>
                <a:cs typeface="Times New Roman" panose="02020603050405020304" pitchFamily="18" charset="0"/>
              </a:rPr>
              <a:t>usytis</a:t>
            </a:r>
            <a:r>
              <a:rPr lang="lt-LT" altLang="lt-LT" sz="2400" dirty="0">
                <a:latin typeface="Times New Roman" panose="02020603050405020304" pitchFamily="18" charset="0"/>
                <a:cs typeface="Times New Roman" panose="02020603050405020304" pitchFamily="18" charset="0"/>
              </a:rPr>
              <a:t> garso įrašų,</a:t>
            </a:r>
          </a:p>
          <a:p>
            <a:r>
              <a:rPr lang="lt-LT" altLang="lt-LT" sz="2400" dirty="0">
                <a:latin typeface="Times New Roman" panose="02020603050405020304" pitchFamily="18" charset="0"/>
                <a:cs typeface="Times New Roman" panose="02020603050405020304" pitchFamily="18" charset="0"/>
              </a:rPr>
              <a:t>Ruošti knygų, temų pristatymus (žodžiu).</a:t>
            </a:r>
          </a:p>
          <a:p>
            <a:endParaRPr lang="lt-LT" dirty="0"/>
          </a:p>
        </p:txBody>
      </p:sp>
    </p:spTree>
    <p:extLst>
      <p:ext uri="{BB962C8B-B14F-4D97-AF65-F5344CB8AC3E}">
        <p14:creationId xmlns:p14="http://schemas.microsoft.com/office/powerpoint/2010/main" val="460378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8A27754-ABA1-47A5-91CD-0F7847F7E98F}"/>
              </a:ext>
            </a:extLst>
          </p:cNvPr>
          <p:cNvSpPr>
            <a:spLocks noGrp="1"/>
          </p:cNvSpPr>
          <p:nvPr>
            <p:ph type="title"/>
          </p:nvPr>
        </p:nvSpPr>
        <p:spPr>
          <a:xfrm>
            <a:off x="2592924" y="655741"/>
            <a:ext cx="8911687" cy="1280890"/>
          </a:xfrm>
        </p:spPr>
        <p:txBody>
          <a:bodyPr/>
          <a:lstStyle/>
          <a:p>
            <a:pPr algn="ctr"/>
            <a:r>
              <a:rPr lang="lt-LT" dirty="0">
                <a:latin typeface="Times New Roman" panose="02020603050405020304" pitchFamily="18" charset="0"/>
                <a:cs typeface="Times New Roman" panose="02020603050405020304" pitchFamily="18" charset="0"/>
              </a:rPr>
              <a:t>KINESTETINIS</a:t>
            </a:r>
          </a:p>
        </p:txBody>
      </p:sp>
      <p:sp>
        <p:nvSpPr>
          <p:cNvPr id="3" name="Turinio vietos rezervavimo ženklas 2">
            <a:extLst>
              <a:ext uri="{FF2B5EF4-FFF2-40B4-BE49-F238E27FC236}">
                <a16:creationId xmlns:a16="http://schemas.microsoft.com/office/drawing/2014/main" id="{863F1403-6141-4D1E-999A-73D94462F8CF}"/>
              </a:ext>
            </a:extLst>
          </p:cNvPr>
          <p:cNvSpPr>
            <a:spLocks noGrp="1"/>
          </p:cNvSpPr>
          <p:nvPr>
            <p:ph idx="1"/>
          </p:nvPr>
        </p:nvSpPr>
        <p:spPr/>
        <p:txBody>
          <a:bodyPr>
            <a:normAutofit/>
          </a:bodyPr>
          <a:lstStyle/>
          <a:p>
            <a:r>
              <a:rPr lang="lt-LT" altLang="lt-LT" sz="2400" dirty="0">
                <a:latin typeface="Times New Roman" panose="02020603050405020304" pitchFamily="18" charset="0"/>
                <a:cs typeface="Times New Roman" panose="02020603050405020304" pitchFamily="18" charset="0"/>
              </a:rPr>
              <a:t>Lėtai kalba, nes iš pradžių reikia pajausti,</a:t>
            </a:r>
          </a:p>
          <a:p>
            <a:r>
              <a:rPr lang="lt-LT" altLang="lt-LT" sz="2400" dirty="0">
                <a:latin typeface="Times New Roman" panose="02020603050405020304" pitchFamily="18" charset="0"/>
                <a:cs typeface="Times New Roman" panose="02020603050405020304" pitchFamily="18" charset="0"/>
              </a:rPr>
              <a:t>Svarbus fizinis kontaktas,</a:t>
            </a:r>
          </a:p>
          <a:p>
            <a:r>
              <a:rPr lang="lt-LT" altLang="lt-LT" sz="2400" dirty="0">
                <a:latin typeface="Times New Roman" panose="02020603050405020304" pitchFamily="18" charset="0"/>
                <a:cs typeface="Times New Roman" panose="02020603050405020304" pitchFamily="18" charset="0"/>
              </a:rPr>
              <a:t>Patinka judėti, jausti, liesti,</a:t>
            </a:r>
            <a:endParaRPr lang="en-CA" altLang="lt-LT" sz="2400" dirty="0">
              <a:latin typeface="Times New Roman" panose="02020603050405020304" pitchFamily="18" charset="0"/>
              <a:cs typeface="Times New Roman" panose="02020603050405020304" pitchFamily="18" charset="0"/>
            </a:endParaRPr>
          </a:p>
          <a:p>
            <a:r>
              <a:rPr lang="lt-LT" altLang="lt-LT" sz="2400" dirty="0">
                <a:solidFill>
                  <a:srgbClr val="000000"/>
                </a:solidFill>
                <a:latin typeface="Times New Roman" panose="02020603050405020304" pitchFamily="18" charset="0"/>
                <a:cs typeface="Times New Roman" panose="02020603050405020304" pitchFamily="18" charset="0"/>
              </a:rPr>
              <a:t>Greitai išmoksta naują judesį, pastebi judančius</a:t>
            </a:r>
          </a:p>
          <a:p>
            <a:pPr marL="0" indent="0">
              <a:buNone/>
            </a:pPr>
            <a:r>
              <a:rPr lang="lt-LT" altLang="lt-LT" sz="2400" dirty="0">
                <a:solidFill>
                  <a:srgbClr val="000000"/>
                </a:solidFill>
                <a:latin typeface="Times New Roman" panose="02020603050405020304" pitchFamily="18" charset="0"/>
                <a:cs typeface="Times New Roman" panose="02020603050405020304" pitchFamily="18" charset="0"/>
              </a:rPr>
              <a:t> objektus,</a:t>
            </a:r>
            <a:endParaRPr lang="en-CA" altLang="lt-LT" sz="2400" dirty="0">
              <a:solidFill>
                <a:srgbClr val="000000"/>
              </a:solidFill>
              <a:latin typeface="Times New Roman" panose="02020603050405020304" pitchFamily="18" charset="0"/>
              <a:cs typeface="Times New Roman" panose="02020603050405020304" pitchFamily="18" charset="0"/>
            </a:endParaRPr>
          </a:p>
          <a:p>
            <a:r>
              <a:rPr lang="lt-LT" altLang="lt-LT" sz="2400" dirty="0">
                <a:solidFill>
                  <a:srgbClr val="000000"/>
                </a:solidFill>
                <a:latin typeface="Times New Roman" panose="02020603050405020304" pitchFamily="18" charset="0"/>
                <a:cs typeface="Times New Roman" panose="02020603050405020304" pitchFamily="18" charset="0"/>
              </a:rPr>
              <a:t>Patinka vaidinti,</a:t>
            </a:r>
          </a:p>
          <a:p>
            <a:r>
              <a:rPr lang="lt-LT" altLang="lt-LT" sz="2400" dirty="0">
                <a:solidFill>
                  <a:srgbClr val="000000"/>
                </a:solidFill>
                <a:latin typeface="Times New Roman" panose="02020603050405020304" pitchFamily="18" charset="0"/>
                <a:cs typeface="Times New Roman" panose="02020603050405020304" pitchFamily="18" charset="0"/>
              </a:rPr>
              <a:t>Atsimena tai, ką patyrė, o ne tai, ką girdėjo ar tik matė. </a:t>
            </a:r>
            <a:endParaRPr lang="lt-LT" altLang="lt-LT" sz="2400" dirty="0">
              <a:latin typeface="Times New Roman" panose="02020603050405020304" pitchFamily="18" charset="0"/>
              <a:cs typeface="Times New Roman" panose="02020603050405020304" pitchFamily="18" charset="0"/>
            </a:endParaRPr>
          </a:p>
          <a:p>
            <a:endParaRPr lang="lt-LT" dirty="0"/>
          </a:p>
        </p:txBody>
      </p:sp>
      <p:pic>
        <p:nvPicPr>
          <p:cNvPr id="4" name="Picture 5" descr="C:\Users\Jurate\Desktop\jausminis stilius.jpg">
            <a:extLst>
              <a:ext uri="{FF2B5EF4-FFF2-40B4-BE49-F238E27FC236}">
                <a16:creationId xmlns:a16="http://schemas.microsoft.com/office/drawing/2014/main" id="{D91D9594-6869-42C7-8EF1-B57EBF8784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90755" y="2133600"/>
            <a:ext cx="1813856" cy="3428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7127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F1BA308-5D24-4A00-9FB9-52C983C152ED}"/>
              </a:ext>
            </a:extLst>
          </p:cNvPr>
          <p:cNvSpPr>
            <a:spLocks noGrp="1"/>
          </p:cNvSpPr>
          <p:nvPr>
            <p:ph type="title"/>
          </p:nvPr>
        </p:nvSpPr>
        <p:spPr/>
        <p:txBody>
          <a:bodyPr/>
          <a:lstStyle/>
          <a:p>
            <a:pPr algn="ctr"/>
            <a:r>
              <a:rPr lang="lt-LT" dirty="0">
                <a:latin typeface="Times New Roman" panose="02020603050405020304" pitchFamily="18" charset="0"/>
                <a:cs typeface="Times New Roman" panose="02020603050405020304" pitchFamily="18" charset="0"/>
              </a:rPr>
              <a:t>KAIP MOKYTIS?</a:t>
            </a:r>
          </a:p>
        </p:txBody>
      </p:sp>
      <p:sp>
        <p:nvSpPr>
          <p:cNvPr id="3" name="Turinio vietos rezervavimo ženklas 2">
            <a:extLst>
              <a:ext uri="{FF2B5EF4-FFF2-40B4-BE49-F238E27FC236}">
                <a16:creationId xmlns:a16="http://schemas.microsoft.com/office/drawing/2014/main" id="{DF190799-FD34-4A1A-9717-1DFB1EC42E74}"/>
              </a:ext>
            </a:extLst>
          </p:cNvPr>
          <p:cNvSpPr>
            <a:spLocks noGrp="1"/>
          </p:cNvSpPr>
          <p:nvPr>
            <p:ph idx="1"/>
          </p:nvPr>
        </p:nvSpPr>
        <p:spPr>
          <a:xfrm>
            <a:off x="2589212" y="1659118"/>
            <a:ext cx="8915400" cy="4574772"/>
          </a:xfrm>
        </p:spPr>
        <p:txBody>
          <a:bodyPr>
            <a:normAutofit/>
          </a:bodyPr>
          <a:lstStyle/>
          <a:p>
            <a:r>
              <a:rPr lang="lt-LT" altLang="lt-LT" sz="2200" dirty="0">
                <a:latin typeface="Times New Roman" panose="02020603050405020304" pitchFamily="18" charset="0"/>
                <a:cs typeface="Times New Roman" panose="02020603050405020304" pitchFamily="18" charset="0"/>
              </a:rPr>
              <a:t>Mokyti darant ir praktikuojantis,</a:t>
            </a:r>
          </a:p>
          <a:p>
            <a:r>
              <a:rPr lang="lt-LT" altLang="lt-LT" sz="2200" dirty="0">
                <a:latin typeface="Times New Roman" panose="02020603050405020304" pitchFamily="18" charset="0"/>
                <a:cs typeface="Times New Roman" panose="02020603050405020304" pitchFamily="18" charset="0"/>
              </a:rPr>
              <a:t>Įsimenamą tekstą perrašinėti,</a:t>
            </a:r>
          </a:p>
          <a:p>
            <a:r>
              <a:rPr lang="lt-LT" altLang="lt-LT" sz="2200" dirty="0">
                <a:latin typeface="Times New Roman" panose="02020603050405020304" pitchFamily="18" charset="0"/>
                <a:cs typeface="Times New Roman" panose="02020603050405020304" pitchFamily="18" charset="0"/>
              </a:rPr>
              <a:t>Knygą laikyti rankose, o ne padėtą ant stalo,</a:t>
            </a:r>
          </a:p>
          <a:p>
            <a:r>
              <a:rPr lang="lt-LT" altLang="lt-LT" sz="2200" dirty="0">
                <a:latin typeface="Times New Roman" panose="02020603050405020304" pitchFamily="18" charset="0"/>
                <a:cs typeface="Times New Roman" panose="02020603050405020304" pitchFamily="18" charset="0"/>
              </a:rPr>
              <a:t>Tekstuose žymėti tai, kas yra svarbu,</a:t>
            </a:r>
          </a:p>
          <a:p>
            <a:r>
              <a:rPr lang="lt-LT" altLang="lt-LT" sz="2200" dirty="0">
                <a:latin typeface="Times New Roman" panose="02020603050405020304" pitchFamily="18" charset="0"/>
                <a:cs typeface="Times New Roman" panose="02020603050405020304" pitchFamily="18" charset="0"/>
              </a:rPr>
              <a:t>Mokantis vaikščioti, judėti, nuolat keisti kūno padėtį,</a:t>
            </a:r>
          </a:p>
          <a:p>
            <a:r>
              <a:rPr lang="lt-LT" altLang="lt-LT" sz="2200" dirty="0">
                <a:latin typeface="Times New Roman" panose="02020603050405020304" pitchFamily="18" charset="0"/>
                <a:cs typeface="Times New Roman" panose="02020603050405020304" pitchFamily="18" charset="0"/>
              </a:rPr>
              <a:t>Nuolat keisti ar </a:t>
            </a:r>
            <a:r>
              <a:rPr lang="lt-LT" altLang="lt-LT" sz="2200" dirty="0" err="1">
                <a:latin typeface="Times New Roman" panose="02020603050405020304" pitchFamily="18" charset="0"/>
                <a:cs typeface="Times New Roman" panose="02020603050405020304" pitchFamily="18" charset="0"/>
              </a:rPr>
              <a:t>pertvarkinėti</a:t>
            </a:r>
            <a:r>
              <a:rPr lang="lt-LT" altLang="lt-LT" sz="2200" dirty="0">
                <a:latin typeface="Times New Roman" panose="02020603050405020304" pitchFamily="18" charset="0"/>
                <a:cs typeface="Times New Roman" panose="02020603050405020304" pitchFamily="18" charset="0"/>
              </a:rPr>
              <a:t> mokymosi vietą,</a:t>
            </a:r>
          </a:p>
          <a:p>
            <a:r>
              <a:rPr lang="lt-LT" altLang="lt-LT" sz="2200" dirty="0">
                <a:latin typeface="Times New Roman" panose="02020603050405020304" pitchFamily="18" charset="0"/>
                <a:cs typeface="Times New Roman" panose="02020603050405020304" pitchFamily="18" charset="0"/>
              </a:rPr>
              <a:t>Kurti vaidybines situacijas,</a:t>
            </a:r>
          </a:p>
          <a:p>
            <a:r>
              <a:rPr lang="lt-LT" altLang="lt-LT" sz="2200" dirty="0">
                <a:latin typeface="Times New Roman" panose="02020603050405020304" pitchFamily="18" charset="0"/>
                <a:cs typeface="Times New Roman" panose="02020603050405020304" pitchFamily="18" charset="0"/>
              </a:rPr>
              <a:t>Spragsėti pirštais, ploti delnais, šokinėti, lipti ir pan.</a:t>
            </a:r>
          </a:p>
          <a:p>
            <a:endParaRPr lang="lt-LT" dirty="0"/>
          </a:p>
        </p:txBody>
      </p:sp>
    </p:spTree>
    <p:extLst>
      <p:ext uri="{BB962C8B-B14F-4D97-AF65-F5344CB8AC3E}">
        <p14:creationId xmlns:p14="http://schemas.microsoft.com/office/powerpoint/2010/main" val="2373227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D74708DA-9635-46EA-ADD7-477D664C83E5}"/>
              </a:ext>
            </a:extLst>
          </p:cNvPr>
          <p:cNvSpPr>
            <a:spLocks noGrp="1"/>
          </p:cNvSpPr>
          <p:nvPr>
            <p:ph idx="1"/>
          </p:nvPr>
        </p:nvSpPr>
        <p:spPr>
          <a:xfrm>
            <a:off x="2589212" y="2384980"/>
            <a:ext cx="8915400" cy="3526241"/>
          </a:xfrm>
        </p:spPr>
        <p:txBody>
          <a:bodyPr>
            <a:normAutofit/>
          </a:bodyPr>
          <a:lstStyle/>
          <a:p>
            <a:pPr marL="0" indent="0" algn="ctr">
              <a:buNone/>
            </a:pPr>
            <a:r>
              <a:rPr lang="lt-LT" sz="2800" dirty="0">
                <a:latin typeface="Times New Roman" panose="02020603050405020304" pitchFamily="18" charset="0"/>
                <a:cs typeface="Times New Roman" panose="02020603050405020304" pitchFamily="18" charset="0"/>
              </a:rPr>
              <a:t>GERIAUSIAI IŠMOKSTAMA APJUNGIANT KELETĄ MOKYMOSI STILIŲ</a:t>
            </a:r>
          </a:p>
        </p:txBody>
      </p:sp>
    </p:spTree>
    <p:extLst>
      <p:ext uri="{BB962C8B-B14F-4D97-AF65-F5344CB8AC3E}">
        <p14:creationId xmlns:p14="http://schemas.microsoft.com/office/powerpoint/2010/main" val="2162285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2D53826-E4AA-4525-B730-7FE76550AAA7}"/>
              </a:ext>
            </a:extLst>
          </p:cNvPr>
          <p:cNvSpPr>
            <a:spLocks noGrp="1"/>
          </p:cNvSpPr>
          <p:nvPr>
            <p:ph type="title"/>
          </p:nvPr>
        </p:nvSpPr>
        <p:spPr/>
        <p:txBody>
          <a:bodyPr/>
          <a:lstStyle/>
          <a:p>
            <a:pPr algn="ctr"/>
            <a:r>
              <a:rPr lang="lt-LT" dirty="0">
                <a:latin typeface="Times New Roman" panose="02020603050405020304" pitchFamily="18" charset="0"/>
                <a:cs typeface="Times New Roman" panose="02020603050405020304" pitchFamily="18" charset="0"/>
              </a:rPr>
              <a:t>KAIP DAR TĖVAI GALI SUSTIPRINTI MOKYMOSI MOTYVACIJĄ?</a:t>
            </a:r>
          </a:p>
        </p:txBody>
      </p:sp>
      <p:sp>
        <p:nvSpPr>
          <p:cNvPr id="3" name="Turinio vietos rezervavimo ženklas 2">
            <a:extLst>
              <a:ext uri="{FF2B5EF4-FFF2-40B4-BE49-F238E27FC236}">
                <a16:creationId xmlns:a16="http://schemas.microsoft.com/office/drawing/2014/main" id="{7E1BDEA1-638F-40AE-9CB1-F22EEAE8EA73}"/>
              </a:ext>
            </a:extLst>
          </p:cNvPr>
          <p:cNvSpPr>
            <a:spLocks noGrp="1"/>
          </p:cNvSpPr>
          <p:nvPr>
            <p:ph idx="1"/>
          </p:nvPr>
        </p:nvSpPr>
        <p:spPr>
          <a:xfrm>
            <a:off x="2589212" y="2337847"/>
            <a:ext cx="8915400" cy="4147794"/>
          </a:xfrm>
        </p:spPr>
        <p:txBody>
          <a:bodyPr>
            <a:noAutofit/>
          </a:bodyPr>
          <a:lstStyle/>
          <a:p>
            <a:pPr lvl="0" algn="just"/>
            <a:r>
              <a:rPr lang="lt-LT" sz="2000" dirty="0">
                <a:latin typeface="Times New Roman" panose="02020603050405020304" pitchFamily="18" charset="0"/>
                <a:cs typeface="Times New Roman" panose="02020603050405020304" pitchFamily="18" charset="0"/>
              </a:rPr>
              <a:t>Tikėkite savo vaiku. „Nepakirpkite vaikui sparnų“. Skleiskite teigiamą požiūrį į mokslo naudingumą. </a:t>
            </a:r>
          </a:p>
          <a:p>
            <a:pPr lvl="0" algn="just"/>
            <a:r>
              <a:rPr lang="lt-LT" sz="2000" dirty="0">
                <a:latin typeface="Times New Roman" panose="02020603050405020304" pitchFamily="18" charset="0"/>
                <a:cs typeface="Times New Roman" panose="02020603050405020304" pitchFamily="18" charset="0"/>
              </a:rPr>
              <a:t>Vaiką girkite mokymosi eigoje, o ne už konkretų rezultatą. Akcentuokite patį mokymosi procesą. „Ar tau smagu skaityti šią knygą?“.</a:t>
            </a:r>
          </a:p>
          <a:p>
            <a:pPr lvl="0" algn="just"/>
            <a:r>
              <a:rPr lang="lt-LT" sz="2000" dirty="0">
                <a:latin typeface="Times New Roman" panose="02020603050405020304" pitchFamily="18" charset="0"/>
                <a:cs typeface="Times New Roman" panose="02020603050405020304" pitchFamily="18" charset="0"/>
              </a:rPr>
              <a:t>Stiprinkite vaiko savęs vertinimą moksluose. „Aš tavim tikiu, kad tu išspręsi šitą užduotį“.</a:t>
            </a:r>
          </a:p>
          <a:p>
            <a:pPr lvl="0" algn="just"/>
            <a:r>
              <a:rPr lang="lt-LT" sz="2000" dirty="0">
                <a:latin typeface="Times New Roman" panose="02020603050405020304" pitchFamily="18" charset="0"/>
                <a:cs typeface="Times New Roman" panose="02020603050405020304" pitchFamily="18" charset="0"/>
              </a:rPr>
              <a:t>Kontroliuokite savo kalbą. Nevadinti vaiko tinginiu ar kvailiu, nes galite tam užprogramuoti. Nuolatos drąsinkite. „Tu turi gabumų“, tuomet jis nebijos pradėti mokytis.</a:t>
            </a:r>
          </a:p>
        </p:txBody>
      </p:sp>
    </p:spTree>
    <p:extLst>
      <p:ext uri="{BB962C8B-B14F-4D97-AF65-F5344CB8AC3E}">
        <p14:creationId xmlns:p14="http://schemas.microsoft.com/office/powerpoint/2010/main" val="1256103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E5C9BCF0-AFF9-4C38-B4F3-74B864C76D7C}"/>
              </a:ext>
            </a:extLst>
          </p:cNvPr>
          <p:cNvSpPr>
            <a:spLocks noGrp="1"/>
          </p:cNvSpPr>
          <p:nvPr>
            <p:ph idx="1"/>
          </p:nvPr>
        </p:nvSpPr>
        <p:spPr>
          <a:xfrm>
            <a:off x="2589212" y="1715677"/>
            <a:ext cx="8915400" cy="4741683"/>
          </a:xfrm>
        </p:spPr>
        <p:txBody>
          <a:bodyPr>
            <a:normAutofit/>
          </a:bodyPr>
          <a:lstStyle/>
          <a:p>
            <a:pPr algn="just"/>
            <a:r>
              <a:rPr lang="lt-LT" sz="2000" dirty="0">
                <a:latin typeface="Times New Roman" panose="02020603050405020304" pitchFamily="18" charset="0"/>
                <a:cs typeface="Times New Roman" panose="02020603050405020304" pitchFamily="18" charset="0"/>
              </a:rPr>
              <a:t>Mokymosi procesą susiekite su maloniais dalykais. Pasistenkite, kad namų darbų darymas vaikui asocijuotųsi su gerais jausmais, </a:t>
            </a:r>
            <a:r>
              <a:rPr lang="lt-LT" sz="2000" dirty="0" err="1">
                <a:latin typeface="Times New Roman" panose="02020603050405020304" pitchFamily="18" charset="0"/>
                <a:cs typeface="Times New Roman" panose="02020603050405020304" pitchFamily="18" charset="0"/>
              </a:rPr>
              <a:t>pvz</a:t>
            </a:r>
            <a:r>
              <a:rPr lang="lt-LT" sz="2000" dirty="0">
                <a:latin typeface="Times New Roman" panose="02020603050405020304" pitchFamily="18" charset="0"/>
                <a:cs typeface="Times New Roman" panose="02020603050405020304" pitchFamily="18" charset="0"/>
              </a:rPr>
              <a:t>: tarp pamokų ruošimo darykite pertraukėles ir pasiūlykite atsigerti arbatos.</a:t>
            </a:r>
          </a:p>
          <a:p>
            <a:pPr algn="just"/>
            <a:r>
              <a:rPr lang="lt-LT" sz="2000" dirty="0">
                <a:latin typeface="Times New Roman" panose="02020603050405020304" pitchFamily="18" charset="0"/>
                <a:cs typeface="Times New Roman" panose="02020603050405020304" pitchFamily="18" charset="0"/>
              </a:rPr>
              <a:t>Skatinkite vaiką mokytis dėl savęs. Tikras noras mokytis turi gimti vaiko viduje, o ne būti sukurtas išorinių sąlygų. Bandykite pažadinti pažinimo džiaugsmą, </a:t>
            </a:r>
          </a:p>
          <a:p>
            <a:pPr lvl="0" algn="just"/>
            <a:r>
              <a:rPr lang="lt-LT" sz="2000" dirty="0">
                <a:latin typeface="Times New Roman" panose="02020603050405020304" pitchFamily="18" charset="0"/>
                <a:cs typeface="Times New Roman" panose="02020603050405020304" pitchFamily="18" charset="0"/>
              </a:rPr>
              <a:t>Leiskite vaikui atrasti priežasties ir pasekmės ryšį. Vaikai dažnai nesusieja kiek laiko mokėsi ir kokį įvertinimą gavo. Mokymosi laiko ir gauto įvertinimo susiejimas leis vaikui pasijusti galinčiu kontroliuoti savo mokslo rezultatus.</a:t>
            </a:r>
          </a:p>
          <a:p>
            <a:pPr lvl="0" algn="just"/>
            <a:r>
              <a:rPr lang="lt-LT" sz="2000" dirty="0">
                <a:latin typeface="Times New Roman" panose="02020603050405020304" pitchFamily="18" charset="0"/>
                <a:cs typeface="Times New Roman" panose="02020603050405020304" pitchFamily="18" charset="0"/>
              </a:rPr>
              <a:t>Leiskite vaikui rinktis, nuo ko pradėti. Kai leidžiama žmogui rinktis, žmogus tampa labiau motyvuotu tą darbą padaryti. </a:t>
            </a:r>
            <a:r>
              <a:rPr lang="lt-LT" sz="2000" dirty="0" err="1">
                <a:latin typeface="Times New Roman" panose="02020603050405020304" pitchFamily="18" charset="0"/>
                <a:cs typeface="Times New Roman" panose="02020603050405020304" pitchFamily="18" charset="0"/>
              </a:rPr>
              <a:t>Pvz</a:t>
            </a:r>
            <a:r>
              <a:rPr lang="lt-LT" sz="2000" dirty="0">
                <a:latin typeface="Times New Roman" panose="02020603050405020304" pitchFamily="18" charset="0"/>
                <a:cs typeface="Times New Roman" panose="02020603050405020304" pitchFamily="18" charset="0"/>
              </a:rPr>
              <a:t>: leiskite rinktis namų darbų  darymo aplinkybes.</a:t>
            </a:r>
          </a:p>
          <a:p>
            <a:pPr marL="0" indent="0">
              <a:buNone/>
            </a:pPr>
            <a:endParaRPr lang="lt-LT" dirty="0"/>
          </a:p>
        </p:txBody>
      </p:sp>
    </p:spTree>
    <p:extLst>
      <p:ext uri="{BB962C8B-B14F-4D97-AF65-F5344CB8AC3E}">
        <p14:creationId xmlns:p14="http://schemas.microsoft.com/office/powerpoint/2010/main" val="36081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097F65F-946D-434A-B3FE-47C339F9804F}"/>
              </a:ext>
            </a:extLst>
          </p:cNvPr>
          <p:cNvSpPr>
            <a:spLocks noGrp="1"/>
          </p:cNvSpPr>
          <p:nvPr>
            <p:ph type="title"/>
          </p:nvPr>
        </p:nvSpPr>
        <p:spPr/>
        <p:txBody>
          <a:bodyPr/>
          <a:lstStyle/>
          <a:p>
            <a:r>
              <a:rPr lang="lt-LT" dirty="0">
                <a:latin typeface="Times New Roman" panose="02020603050405020304" pitchFamily="18" charset="0"/>
                <a:cs typeface="Times New Roman" panose="02020603050405020304" pitchFamily="18" charset="0"/>
              </a:rPr>
              <a:t>KAS NEVEIKIA MOTYVUOJANT VAIKĄ:</a:t>
            </a:r>
          </a:p>
        </p:txBody>
      </p:sp>
      <p:sp>
        <p:nvSpPr>
          <p:cNvPr id="3" name="Turinio vietos rezervavimo ženklas 2">
            <a:extLst>
              <a:ext uri="{FF2B5EF4-FFF2-40B4-BE49-F238E27FC236}">
                <a16:creationId xmlns:a16="http://schemas.microsoft.com/office/drawing/2014/main" id="{DC16845B-F5B5-482E-8225-E86E572D08E8}"/>
              </a:ext>
            </a:extLst>
          </p:cNvPr>
          <p:cNvSpPr>
            <a:spLocks noGrp="1"/>
          </p:cNvSpPr>
          <p:nvPr>
            <p:ph idx="1"/>
          </p:nvPr>
        </p:nvSpPr>
        <p:spPr>
          <a:xfrm>
            <a:off x="2589212" y="1905000"/>
            <a:ext cx="8915400" cy="4486372"/>
          </a:xfrm>
        </p:spPr>
        <p:txBody>
          <a:bodyPr>
            <a:normAutofit/>
          </a:bodyPr>
          <a:lstStyle/>
          <a:p>
            <a:pPr lvl="0" algn="just"/>
            <a:r>
              <a:rPr lang="lt-LT" sz="2000" dirty="0">
                <a:latin typeface="Times New Roman" panose="02020603050405020304" pitchFamily="18" charset="0"/>
                <a:cs typeface="Times New Roman" panose="02020603050405020304" pitchFamily="18" charset="0"/>
              </a:rPr>
              <a:t>Papirkinėjimas- neperlenkti lazdos.</a:t>
            </a:r>
          </a:p>
          <a:p>
            <a:pPr lvl="0" algn="just"/>
            <a:r>
              <a:rPr lang="lt-LT" sz="2000" dirty="0">
                <a:latin typeface="Times New Roman" panose="02020603050405020304" pitchFamily="18" charset="0"/>
                <a:cs typeface="Times New Roman" panose="02020603050405020304" pitchFamily="18" charset="0"/>
              </a:rPr>
              <a:t>Gąsdinimas- „jei nepadarysi to, tai bus tas...“</a:t>
            </a:r>
          </a:p>
          <a:p>
            <a:pPr lvl="0" algn="just"/>
            <a:r>
              <a:rPr lang="lt-LT" sz="2000" dirty="0">
                <a:latin typeface="Times New Roman" panose="02020603050405020304" pitchFamily="18" charset="0"/>
                <a:cs typeface="Times New Roman" panose="02020603050405020304" pitchFamily="18" charset="0"/>
              </a:rPr>
              <a:t>Gėdinimas- gėdos jausmas iš žmogaus atima energiją. Iš vaiko atimate jėgas ir pasitikėjimą.</a:t>
            </a:r>
          </a:p>
          <a:p>
            <a:pPr lvl="0" algn="just"/>
            <a:r>
              <a:rPr lang="lt-LT" sz="2000" dirty="0">
                <a:latin typeface="Times New Roman" panose="02020603050405020304" pitchFamily="18" charset="0"/>
                <a:cs typeface="Times New Roman" panose="02020603050405020304" pitchFamily="18" charset="0"/>
              </a:rPr>
              <a:t>Lyginimas su kitais- sumažina vaiko savivertę, jį </a:t>
            </a:r>
            <a:r>
              <a:rPr lang="lt-LT" sz="2000" dirty="0" err="1">
                <a:latin typeface="Times New Roman" panose="02020603050405020304" pitchFamily="18" charset="0"/>
                <a:cs typeface="Times New Roman" panose="02020603050405020304" pitchFamily="18" charset="0"/>
              </a:rPr>
              <a:t>demotyvuoja</a:t>
            </a:r>
            <a:r>
              <a:rPr lang="lt-LT" sz="2000" dirty="0">
                <a:latin typeface="Times New Roman" panose="02020603050405020304" pitchFamily="18" charset="0"/>
                <a:cs typeface="Times New Roman" panose="02020603050405020304" pitchFamily="18" charset="0"/>
              </a:rPr>
              <a:t>.</a:t>
            </a:r>
          </a:p>
          <a:p>
            <a:pPr lvl="0" algn="just"/>
            <a:r>
              <a:rPr lang="lt-LT" sz="2000" dirty="0">
                <a:latin typeface="Times New Roman" panose="02020603050405020304" pitchFamily="18" charset="0"/>
                <a:cs typeface="Times New Roman" panose="02020603050405020304" pitchFamily="18" charset="0"/>
              </a:rPr>
              <a:t>Etikečių klijavimas- „tinginys“.</a:t>
            </a:r>
          </a:p>
          <a:p>
            <a:pPr lvl="0" algn="just"/>
            <a:r>
              <a:rPr lang="lt-LT" sz="2000" dirty="0">
                <a:latin typeface="Times New Roman" panose="02020603050405020304" pitchFamily="18" charset="0"/>
                <a:cs typeface="Times New Roman" panose="02020603050405020304" pitchFamily="18" charset="0"/>
              </a:rPr>
              <a:t>Vertimas tuoj pat paklusti- duoti laiko tarpą ką nors padaryti.</a:t>
            </a:r>
          </a:p>
          <a:p>
            <a:pPr lvl="0" algn="just"/>
            <a:r>
              <a:rPr lang="lt-LT" sz="2000" dirty="0">
                <a:latin typeface="Times New Roman" panose="02020603050405020304" pitchFamily="18" charset="0"/>
                <a:cs typeface="Times New Roman" panose="02020603050405020304" pitchFamily="18" charset="0"/>
              </a:rPr>
              <a:t>Jūsų pasidavimas- „nebežinau, ką su tavimi daryti“, „tu beviltiškas“. Vaikas gali pasijusti nevykėliu ar kaip nugalėtojas.</a:t>
            </a:r>
          </a:p>
          <a:p>
            <a:endParaRPr lang="lt-LT" dirty="0"/>
          </a:p>
        </p:txBody>
      </p:sp>
    </p:spTree>
    <p:extLst>
      <p:ext uri="{BB962C8B-B14F-4D97-AF65-F5344CB8AC3E}">
        <p14:creationId xmlns:p14="http://schemas.microsoft.com/office/powerpoint/2010/main" val="955286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5E934F55-0504-433A-A4C0-C93ACE691C71}"/>
              </a:ext>
            </a:extLst>
          </p:cNvPr>
          <p:cNvSpPr>
            <a:spLocks noGrp="1"/>
          </p:cNvSpPr>
          <p:nvPr>
            <p:ph idx="1"/>
          </p:nvPr>
        </p:nvSpPr>
        <p:spPr>
          <a:xfrm>
            <a:off x="2589212" y="2686638"/>
            <a:ext cx="8915400" cy="3224583"/>
          </a:xfrm>
        </p:spPr>
        <p:txBody>
          <a:bodyPr>
            <a:normAutofit/>
          </a:bodyPr>
          <a:lstStyle/>
          <a:p>
            <a:pPr marL="0" indent="0" algn="just">
              <a:buNone/>
            </a:pPr>
            <a:r>
              <a:rPr lang="lt-LT" sz="3200" dirty="0">
                <a:latin typeface="Times New Roman" panose="02020603050405020304" pitchFamily="18" charset="0"/>
                <a:cs typeface="Times New Roman" panose="02020603050405020304" pitchFamily="18" charset="0"/>
              </a:rPr>
              <a:t>Iš prigimties mūsų smegenys užprogramuotos mokymosi motyvacijai: suvokus, supratus kažką nauja jos apdovanoja save išskirdamos laimės hormonus.</a:t>
            </a:r>
          </a:p>
        </p:txBody>
      </p:sp>
    </p:spTree>
    <p:extLst>
      <p:ext uri="{BB962C8B-B14F-4D97-AF65-F5344CB8AC3E}">
        <p14:creationId xmlns:p14="http://schemas.microsoft.com/office/powerpoint/2010/main" val="6615931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D527A04-8939-4BE7-9775-FB85B6DD1287}"/>
              </a:ext>
            </a:extLst>
          </p:cNvPr>
          <p:cNvSpPr>
            <a:spLocks noGrp="1"/>
          </p:cNvSpPr>
          <p:nvPr>
            <p:ph type="title"/>
          </p:nvPr>
        </p:nvSpPr>
        <p:spPr/>
        <p:txBody>
          <a:bodyPr/>
          <a:lstStyle/>
          <a:p>
            <a:pPr algn="ctr"/>
            <a:r>
              <a:rPr lang="lt-LT" dirty="0">
                <a:latin typeface="Times New Roman" panose="02020603050405020304" pitchFamily="18" charset="0"/>
                <a:cs typeface="Times New Roman" panose="02020603050405020304" pitchFamily="18" charset="0"/>
              </a:rPr>
              <a:t>POSAKIAI, KURIE GALI SUTRAMDYTI TINGĖJIMĄ:</a:t>
            </a:r>
          </a:p>
        </p:txBody>
      </p:sp>
      <p:sp>
        <p:nvSpPr>
          <p:cNvPr id="3" name="Turinio vietos rezervavimo ženklas 2">
            <a:extLst>
              <a:ext uri="{FF2B5EF4-FFF2-40B4-BE49-F238E27FC236}">
                <a16:creationId xmlns:a16="http://schemas.microsoft.com/office/drawing/2014/main" id="{775D9135-BA71-406A-954E-6D909D5937FA}"/>
              </a:ext>
            </a:extLst>
          </p:cNvPr>
          <p:cNvSpPr>
            <a:spLocks noGrp="1"/>
          </p:cNvSpPr>
          <p:nvPr>
            <p:ph idx="1"/>
          </p:nvPr>
        </p:nvSpPr>
        <p:spPr/>
        <p:txBody>
          <a:bodyPr>
            <a:normAutofit/>
          </a:bodyPr>
          <a:lstStyle/>
          <a:p>
            <a:pPr algn="just"/>
            <a:r>
              <a:rPr lang="lt-LT" sz="2400" dirty="0">
                <a:latin typeface="Times New Roman" panose="02020603050405020304" pitchFamily="18" charset="0"/>
                <a:cs typeface="Times New Roman" panose="02020603050405020304" pitchFamily="18" charset="0"/>
              </a:rPr>
              <a:t>Neatidėliok, o greičiau pradėk,</a:t>
            </a:r>
          </a:p>
          <a:p>
            <a:pPr algn="just"/>
            <a:r>
              <a:rPr lang="lt-LT" sz="2400" dirty="0">
                <a:latin typeface="Times New Roman" panose="02020603050405020304" pitchFamily="18" charset="0"/>
                <a:cs typeface="Times New Roman" panose="02020603050405020304" pitchFamily="18" charset="0"/>
              </a:rPr>
              <a:t>Noriu- vadinasi galiu,</a:t>
            </a:r>
          </a:p>
          <a:p>
            <a:pPr algn="just"/>
            <a:r>
              <a:rPr lang="lt-LT" sz="2400" dirty="0">
                <a:latin typeface="Times New Roman" panose="02020603050405020304" pitchFamily="18" charset="0"/>
                <a:cs typeface="Times New Roman" panose="02020603050405020304" pitchFamily="18" charset="0"/>
              </a:rPr>
              <a:t>Viską galiu įveikti savo jėgomis,</a:t>
            </a:r>
          </a:p>
          <a:p>
            <a:pPr algn="just"/>
            <a:r>
              <a:rPr lang="lt-LT" sz="2400" dirty="0">
                <a:latin typeface="Times New Roman" panose="02020603050405020304" pitchFamily="18" charset="0"/>
                <a:cs typeface="Times New Roman" panose="02020603050405020304" pitchFamily="18" charset="0"/>
              </a:rPr>
              <a:t>Gera pradžia- pusė darbo,</a:t>
            </a:r>
          </a:p>
          <a:p>
            <a:pPr algn="just"/>
            <a:r>
              <a:rPr lang="lt-LT" sz="2400" dirty="0">
                <a:latin typeface="Times New Roman" panose="02020603050405020304" pitchFamily="18" charset="0"/>
                <a:cs typeface="Times New Roman" panose="02020603050405020304" pitchFamily="18" charset="0"/>
              </a:rPr>
              <a:t>Kliūtys man gali padėti sustiprėti,</a:t>
            </a:r>
          </a:p>
          <a:p>
            <a:pPr algn="just"/>
            <a:r>
              <a:rPr lang="lt-LT" sz="2400" dirty="0">
                <a:latin typeface="Times New Roman" panose="02020603050405020304" pitchFamily="18" charset="0"/>
                <a:cs typeface="Times New Roman" panose="02020603050405020304" pitchFamily="18" charset="0"/>
              </a:rPr>
              <a:t>Problemos yra tam, kad jas išspręstum.</a:t>
            </a:r>
          </a:p>
        </p:txBody>
      </p:sp>
    </p:spTree>
    <p:extLst>
      <p:ext uri="{BB962C8B-B14F-4D97-AF65-F5344CB8AC3E}">
        <p14:creationId xmlns:p14="http://schemas.microsoft.com/office/powerpoint/2010/main" val="3557127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5B59034C-2A32-48B0-88BC-1A3E7E21CE32}"/>
              </a:ext>
            </a:extLst>
          </p:cNvPr>
          <p:cNvSpPr>
            <a:spLocks noGrp="1"/>
          </p:cNvSpPr>
          <p:nvPr>
            <p:ph idx="1"/>
          </p:nvPr>
        </p:nvSpPr>
        <p:spPr/>
        <p:txBody>
          <a:bodyPr/>
          <a:lstStyle/>
          <a:p>
            <a:pPr marL="0" indent="0">
              <a:buNone/>
            </a:pPr>
            <a:endParaRPr lang="lt-LT" dirty="0"/>
          </a:p>
          <a:p>
            <a:pPr marL="0" indent="0" algn="ctr">
              <a:buNone/>
            </a:pPr>
            <a:r>
              <a:rPr lang="lt-LT" sz="2800" dirty="0">
                <a:latin typeface="Times New Roman" panose="02020603050405020304" pitchFamily="18" charset="0"/>
                <a:cs typeface="Times New Roman" panose="02020603050405020304" pitchFamily="18" charset="0"/>
              </a:rPr>
              <a:t>VISKO NEGALIME IŠMOKYTI, BET GALIME SUDARYTI GALIMYBES IŠMOKIMUI, O VAIKAS TURI AKTYVIAI MOKYTIS PATS</a:t>
            </a:r>
          </a:p>
        </p:txBody>
      </p:sp>
    </p:spTree>
    <p:extLst>
      <p:ext uri="{BB962C8B-B14F-4D97-AF65-F5344CB8AC3E}">
        <p14:creationId xmlns:p14="http://schemas.microsoft.com/office/powerpoint/2010/main" val="1697666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783D4F8-D60C-4E9B-8CB5-BC306A126DF3}"/>
              </a:ext>
            </a:extLst>
          </p:cNvPr>
          <p:cNvSpPr>
            <a:spLocks noGrp="1"/>
          </p:cNvSpPr>
          <p:nvPr>
            <p:ph type="title"/>
          </p:nvPr>
        </p:nvSpPr>
        <p:spPr/>
        <p:txBody>
          <a:bodyPr/>
          <a:lstStyle/>
          <a:p>
            <a:pPr algn="ctr"/>
            <a:r>
              <a:rPr lang="lt-LT" dirty="0">
                <a:latin typeface="Times New Roman" panose="02020603050405020304" pitchFamily="18" charset="0"/>
                <a:cs typeface="Times New Roman" panose="02020603050405020304" pitchFamily="18" charset="0"/>
              </a:rPr>
              <a:t>MOKYMOSI MOTYVACIJA</a:t>
            </a:r>
          </a:p>
        </p:txBody>
      </p:sp>
      <p:sp>
        <p:nvSpPr>
          <p:cNvPr id="3" name="Turinio vietos rezervavimo ženklas 2">
            <a:extLst>
              <a:ext uri="{FF2B5EF4-FFF2-40B4-BE49-F238E27FC236}">
                <a16:creationId xmlns:a16="http://schemas.microsoft.com/office/drawing/2014/main" id="{6AF05C32-101A-49E3-B23E-0FC9488E2B74}"/>
              </a:ext>
            </a:extLst>
          </p:cNvPr>
          <p:cNvSpPr>
            <a:spLocks noGrp="1"/>
          </p:cNvSpPr>
          <p:nvPr>
            <p:ph idx="1"/>
          </p:nvPr>
        </p:nvSpPr>
        <p:spPr>
          <a:xfrm>
            <a:off x="2589212" y="1602557"/>
            <a:ext cx="8915400" cy="4807670"/>
          </a:xfrm>
        </p:spPr>
        <p:txBody>
          <a:bodyPr>
            <a:normAutofit/>
          </a:bodyPr>
          <a:lstStyle/>
          <a:p>
            <a:pPr marL="0" indent="0">
              <a:buNone/>
            </a:pPr>
            <a:r>
              <a:rPr lang="lt-LT" sz="2400" dirty="0">
                <a:latin typeface="Times New Roman" panose="02020603050405020304" pitchFamily="18" charset="0"/>
                <a:cs typeface="Times New Roman" panose="02020603050405020304" pitchFamily="18" charset="0"/>
              </a:rPr>
              <a:t>Pagrindiniai mokymosi motyvai jaunesniame mokykliniame amžiuje:</a:t>
            </a:r>
          </a:p>
          <a:p>
            <a:r>
              <a:rPr lang="lt-LT" sz="2400" dirty="0">
                <a:latin typeface="Times New Roman" panose="02020603050405020304" pitchFamily="18" charset="0"/>
                <a:cs typeface="Times New Roman" panose="02020603050405020304" pitchFamily="18" charset="0"/>
              </a:rPr>
              <a:t>Socialinis pripažinimas,</a:t>
            </a:r>
          </a:p>
          <a:p>
            <a:r>
              <a:rPr lang="lt-LT" sz="2400" dirty="0">
                <a:latin typeface="Times New Roman" panose="02020603050405020304" pitchFamily="18" charset="0"/>
                <a:cs typeface="Times New Roman" panose="02020603050405020304" pitchFamily="18" charset="0"/>
              </a:rPr>
              <a:t>Neigiama stimuliacija,</a:t>
            </a:r>
          </a:p>
          <a:p>
            <a:r>
              <a:rPr lang="lt-LT" sz="2400" dirty="0">
                <a:latin typeface="Times New Roman" panose="02020603050405020304" pitchFamily="18" charset="0"/>
                <a:cs typeface="Times New Roman" panose="02020603050405020304" pitchFamily="18" charset="0"/>
              </a:rPr>
              <a:t>Vidinis mokymosi motyvas.</a:t>
            </a:r>
          </a:p>
          <a:p>
            <a:pPr marL="0" indent="0">
              <a:buNone/>
            </a:pPr>
            <a:endParaRPr lang="lt-LT" dirty="0"/>
          </a:p>
          <a:p>
            <a:pPr marL="0" indent="0" algn="just">
              <a:buNone/>
            </a:pPr>
            <a:r>
              <a:rPr lang="lt-LT" sz="2400" dirty="0">
                <a:latin typeface="Times New Roman" panose="02020603050405020304" pitchFamily="18" charset="0"/>
                <a:cs typeface="Times New Roman" panose="02020603050405020304" pitchFamily="18" charset="0"/>
              </a:rPr>
              <a:t>Socialinio pripažinimo ir neigiamos stimuliacijos motyvai yra būdingi visiems jaunesniojo mokyklinio amžiaus mokiniams, o vidinę mokymosi motyvaciją turi tik dalis mokinių.</a:t>
            </a:r>
          </a:p>
          <a:p>
            <a:pPr marL="0" indent="0" algn="just">
              <a:buNone/>
            </a:pPr>
            <a:r>
              <a:rPr lang="lt-LT" sz="2400" dirty="0">
                <a:latin typeface="Times New Roman" panose="02020603050405020304" pitchFamily="18" charset="0"/>
                <a:cs typeface="Times New Roman" panose="02020603050405020304" pitchFamily="18" charset="0"/>
              </a:rPr>
              <a:t>Tai rodo, kad šio amžiaus mokinių mokymosi motyvacija gali būti nevienalytė.</a:t>
            </a:r>
          </a:p>
          <a:p>
            <a:pPr marL="0" indent="0">
              <a:buNone/>
            </a:pPr>
            <a:endParaRPr lang="lt-LT" sz="2400" dirty="0"/>
          </a:p>
          <a:p>
            <a:pPr marL="0" indent="0">
              <a:buNone/>
            </a:pPr>
            <a:endParaRPr lang="lt-LT" dirty="0"/>
          </a:p>
          <a:p>
            <a:endParaRPr lang="lt-LT" dirty="0"/>
          </a:p>
        </p:txBody>
      </p:sp>
    </p:spTree>
    <p:extLst>
      <p:ext uri="{BB962C8B-B14F-4D97-AF65-F5344CB8AC3E}">
        <p14:creationId xmlns:p14="http://schemas.microsoft.com/office/powerpoint/2010/main" val="3814134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C4987E86-0858-461C-86F4-AA9132D9B1C7}"/>
              </a:ext>
            </a:extLst>
          </p:cNvPr>
          <p:cNvSpPr>
            <a:spLocks noGrp="1"/>
          </p:cNvSpPr>
          <p:nvPr>
            <p:ph idx="1"/>
          </p:nvPr>
        </p:nvSpPr>
        <p:spPr>
          <a:xfrm>
            <a:off x="2589212" y="1027521"/>
            <a:ext cx="8915400" cy="5194169"/>
          </a:xfrm>
        </p:spPr>
        <p:txBody>
          <a:bodyPr>
            <a:normAutofit lnSpcReduction="10000"/>
          </a:bodyPr>
          <a:lstStyle/>
          <a:p>
            <a:pPr algn="just"/>
            <a:r>
              <a:rPr lang="lt-LT" sz="2600" dirty="0">
                <a:latin typeface="Times New Roman" panose="02020603050405020304" pitchFamily="18" charset="0"/>
                <a:cs typeface="Times New Roman" panose="02020603050405020304" pitchFamily="18" charset="0"/>
              </a:rPr>
              <a:t>Atlikti tyrimai patvirtino, kad mokymosi motyvacija reikšmingai susijusi su mokinio psichologine savijauta bei mokykliniu nerimastingumu.</a:t>
            </a:r>
          </a:p>
          <a:p>
            <a:pPr algn="just"/>
            <a:r>
              <a:rPr lang="lt-LT" sz="2600" dirty="0">
                <a:latin typeface="Times New Roman" panose="02020603050405020304" pitchFamily="18" charset="0"/>
                <a:cs typeface="Times New Roman" panose="02020603050405020304" pitchFamily="18" charset="0"/>
              </a:rPr>
              <a:t>Mokiniai turintys stipresnę mokymosi motyvaciją geriau jaučiasi mokykloje. </a:t>
            </a:r>
          </a:p>
          <a:p>
            <a:pPr algn="just"/>
            <a:r>
              <a:rPr lang="lt-LT" sz="2600" dirty="0">
                <a:latin typeface="Times New Roman" panose="02020603050405020304" pitchFamily="18" charset="0"/>
                <a:cs typeface="Times New Roman" panose="02020603050405020304" pitchFamily="18" charset="0"/>
              </a:rPr>
              <a:t>Mokiniai turi jausti tam tikrą nerimą, kad būtų motyvuoti mokymuisi, bet patiriamo nerimo lygis neturėtų būti labai aukštas.</a:t>
            </a:r>
          </a:p>
          <a:p>
            <a:pPr algn="just"/>
            <a:r>
              <a:rPr lang="lt-LT" sz="2600" dirty="0">
                <a:latin typeface="Times New Roman" panose="02020603050405020304" pitchFamily="18" charset="0"/>
                <a:cs typeface="Times New Roman" panose="02020603050405020304" pitchFamily="18" charset="0"/>
              </a:rPr>
              <a:t>Bebaigiant pradinę mokyklą beveik trečdalio mokinių mokymosi motyvacija sumažėja. Manoma, kad jau trečioje klasėje pats mokinio statusas praranda emocinį patrauklumą, mokytojas praranda buvusį autoritetą, vyrauja poreikis įsitvirtinti klasės kolektyve.</a:t>
            </a:r>
          </a:p>
          <a:p>
            <a:pPr marL="0" indent="0">
              <a:buNone/>
            </a:pPr>
            <a:endParaRPr lang="lt-LT" altLang="lt-LT" sz="2600" dirty="0"/>
          </a:p>
          <a:p>
            <a:endParaRPr lang="lt-LT" dirty="0"/>
          </a:p>
        </p:txBody>
      </p:sp>
    </p:spTree>
    <p:extLst>
      <p:ext uri="{BB962C8B-B14F-4D97-AF65-F5344CB8AC3E}">
        <p14:creationId xmlns:p14="http://schemas.microsoft.com/office/powerpoint/2010/main" val="3886792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949F26A-8EE8-4C00-8785-4370EC88DE4A}"/>
              </a:ext>
            </a:extLst>
          </p:cNvPr>
          <p:cNvSpPr>
            <a:spLocks noGrp="1"/>
          </p:cNvSpPr>
          <p:nvPr>
            <p:ph type="title"/>
          </p:nvPr>
        </p:nvSpPr>
        <p:spPr/>
        <p:txBody>
          <a:bodyPr/>
          <a:lstStyle/>
          <a:p>
            <a:pPr algn="ctr"/>
            <a:r>
              <a:rPr lang="lt-LT" dirty="0">
                <a:latin typeface="Times New Roman" panose="02020603050405020304" pitchFamily="18" charset="0"/>
                <a:cs typeface="Times New Roman" panose="02020603050405020304" pitchFamily="18" charset="0"/>
              </a:rPr>
              <a:t>PAMOKŲ RUOŠA</a:t>
            </a:r>
          </a:p>
        </p:txBody>
      </p:sp>
      <p:sp>
        <p:nvSpPr>
          <p:cNvPr id="3" name="Turinio vietos rezervavimo ženklas 2">
            <a:extLst>
              <a:ext uri="{FF2B5EF4-FFF2-40B4-BE49-F238E27FC236}">
                <a16:creationId xmlns:a16="http://schemas.microsoft.com/office/drawing/2014/main" id="{CF2D9B9B-B7B7-4D63-84C9-1AD7A47A90B8}"/>
              </a:ext>
            </a:extLst>
          </p:cNvPr>
          <p:cNvSpPr>
            <a:spLocks noGrp="1"/>
          </p:cNvSpPr>
          <p:nvPr>
            <p:ph idx="1"/>
          </p:nvPr>
        </p:nvSpPr>
        <p:spPr>
          <a:xfrm>
            <a:off x="2592925" y="1668544"/>
            <a:ext cx="8915400" cy="4713402"/>
          </a:xfrm>
        </p:spPr>
        <p:txBody>
          <a:bodyPr>
            <a:normAutofit/>
          </a:bodyPr>
          <a:lstStyle/>
          <a:p>
            <a:pPr algn="just"/>
            <a:r>
              <a:rPr lang="lt-LT" altLang="lt-LT" sz="2400" dirty="0">
                <a:latin typeface="Times New Roman" panose="02020603050405020304" pitchFamily="18" charset="0"/>
                <a:cs typeface="Times New Roman" panose="02020603050405020304" pitchFamily="18" charset="0"/>
              </a:rPr>
              <a:t>Tikslo išsikėlimas,</a:t>
            </a:r>
          </a:p>
          <a:p>
            <a:pPr algn="just"/>
            <a:r>
              <a:rPr lang="lt-LT" altLang="lt-LT" sz="2400" dirty="0">
                <a:latin typeface="Times New Roman" panose="02020603050405020304" pitchFamily="18" charset="0"/>
                <a:cs typeface="Times New Roman" panose="02020603050405020304" pitchFamily="18" charset="0"/>
              </a:rPr>
              <a:t>Naudoti </a:t>
            </a:r>
            <a:r>
              <a:rPr lang="en-CA" altLang="lt-LT" sz="2400" dirty="0">
                <a:latin typeface="Times New Roman" panose="02020603050405020304" pitchFamily="18" charset="0"/>
                <a:cs typeface="Times New Roman" panose="02020603050405020304" pitchFamily="18" charset="0"/>
              </a:rPr>
              <a:t>1 </a:t>
            </a:r>
            <a:r>
              <a:rPr lang="en-CA" altLang="lt-LT" sz="2400" dirty="0" err="1">
                <a:latin typeface="Times New Roman" panose="02020603050405020304" pitchFamily="18" charset="0"/>
                <a:cs typeface="Times New Roman" panose="02020603050405020304" pitchFamily="18" charset="0"/>
              </a:rPr>
              <a:t>valandos</a:t>
            </a:r>
            <a:r>
              <a:rPr lang="en-CA" altLang="lt-LT" sz="2400" dirty="0">
                <a:latin typeface="Times New Roman" panose="02020603050405020304" pitchFamily="18" charset="0"/>
                <a:cs typeface="Times New Roman" panose="02020603050405020304" pitchFamily="18" charset="0"/>
              </a:rPr>
              <a:t> </a:t>
            </a:r>
            <a:r>
              <a:rPr lang="en-CA" altLang="lt-LT" sz="2400" dirty="0" err="1">
                <a:latin typeface="Times New Roman" panose="02020603050405020304" pitchFamily="18" charset="0"/>
                <a:cs typeface="Times New Roman" panose="02020603050405020304" pitchFamily="18" charset="0"/>
              </a:rPr>
              <a:t>metod</a:t>
            </a:r>
            <a:r>
              <a:rPr lang="lt-LT" altLang="lt-LT" sz="2400" dirty="0">
                <a:latin typeface="Times New Roman" panose="02020603050405020304" pitchFamily="18" charset="0"/>
                <a:cs typeface="Times New Roman" panose="02020603050405020304" pitchFamily="18" charset="0"/>
              </a:rPr>
              <a:t>ą: peržvelk (</a:t>
            </a:r>
            <a:r>
              <a:rPr lang="en-CA" altLang="lt-LT" sz="2400" dirty="0">
                <a:latin typeface="Times New Roman" panose="02020603050405020304" pitchFamily="18" charset="0"/>
                <a:cs typeface="Times New Roman" panose="02020603050405020304" pitchFamily="18" charset="0"/>
              </a:rPr>
              <a:t>10)</a:t>
            </a:r>
            <a:r>
              <a:rPr lang="lt-LT" altLang="lt-LT" sz="2400" dirty="0">
                <a:latin typeface="Times New Roman" panose="02020603050405020304" pitchFamily="18" charset="0"/>
                <a:cs typeface="Times New Roman" panose="02020603050405020304" pitchFamily="18" charset="0"/>
              </a:rPr>
              <a:t>, perskaityk</a:t>
            </a:r>
            <a:r>
              <a:rPr lang="en-CA" altLang="lt-LT" sz="2400" dirty="0">
                <a:latin typeface="Times New Roman" panose="02020603050405020304" pitchFamily="18" charset="0"/>
                <a:cs typeface="Times New Roman" panose="02020603050405020304" pitchFamily="18" charset="0"/>
              </a:rPr>
              <a:t> (30)</a:t>
            </a:r>
            <a:r>
              <a:rPr lang="lt-LT" altLang="lt-LT" sz="2400" dirty="0">
                <a:latin typeface="Times New Roman" panose="02020603050405020304" pitchFamily="18" charset="0"/>
                <a:cs typeface="Times New Roman" panose="02020603050405020304" pitchFamily="18" charset="0"/>
              </a:rPr>
              <a:t>, gilinkis</a:t>
            </a:r>
            <a:r>
              <a:rPr lang="en-CA" altLang="lt-LT" sz="2400" dirty="0">
                <a:latin typeface="Times New Roman" panose="02020603050405020304" pitchFamily="18" charset="0"/>
                <a:cs typeface="Times New Roman" panose="02020603050405020304" pitchFamily="18" charset="0"/>
              </a:rPr>
              <a:t> (20)</a:t>
            </a:r>
            <a:r>
              <a:rPr lang="lt-LT" altLang="lt-LT" sz="2400" dirty="0">
                <a:latin typeface="Times New Roman" panose="02020603050405020304" pitchFamily="18" charset="0"/>
                <a:cs typeface="Times New Roman" panose="02020603050405020304" pitchFamily="18" charset="0"/>
              </a:rPr>
              <a:t>,</a:t>
            </a:r>
          </a:p>
          <a:p>
            <a:pPr algn="just"/>
            <a:r>
              <a:rPr lang="lt-LT" altLang="lt-LT" sz="2400" dirty="0">
                <a:latin typeface="Times New Roman" panose="02020603050405020304" pitchFamily="18" charset="0"/>
                <a:cs typeface="Times New Roman" panose="02020603050405020304" pitchFamily="18" charset="0"/>
              </a:rPr>
              <a:t>Mokymosi režimas: kas 30 minučių būtinos trijų minučių pertraukėlės; kas dvi valandas privalu knygas užversti maždaug 20-30 minučių,</a:t>
            </a:r>
          </a:p>
          <a:p>
            <a:pPr algn="just"/>
            <a:r>
              <a:rPr lang="lt-LT" altLang="lt-LT" sz="2400" dirty="0" err="1">
                <a:latin typeface="Times New Roman" panose="02020603050405020304" pitchFamily="18" charset="0"/>
                <a:cs typeface="Times New Roman" panose="02020603050405020304" pitchFamily="18" charset="0"/>
              </a:rPr>
              <a:t>Sokratiškasis</a:t>
            </a:r>
            <a:r>
              <a:rPr lang="lt-LT" altLang="lt-LT" sz="2400" dirty="0">
                <a:latin typeface="Times New Roman" panose="02020603050405020304" pitchFamily="18" charset="0"/>
                <a:cs typeface="Times New Roman" panose="02020603050405020304" pitchFamily="18" charset="0"/>
              </a:rPr>
              <a:t> klausinėjimas- įvairių atvirų klausimų uždavimas siekiant įtvirtinti žinias,</a:t>
            </a:r>
          </a:p>
          <a:p>
            <a:pPr algn="just"/>
            <a:r>
              <a:rPr lang="lt-LT" altLang="lt-LT" sz="2400" dirty="0">
                <a:latin typeface="Times New Roman" panose="02020603050405020304" pitchFamily="18" charset="0"/>
                <a:cs typeface="Times New Roman" panose="02020603050405020304" pitchFamily="18" charset="0"/>
              </a:rPr>
              <a:t>Po pertraukos verta imtis visai kitokio pobūdžio mokslų, tuomet naujo pobūdžio medžiaga lengviau įsimenama, netrikdo panašumas,</a:t>
            </a:r>
            <a:endParaRPr lang="en-CA" altLang="lt-LT" sz="2400" dirty="0">
              <a:latin typeface="Times New Roman" panose="02020603050405020304" pitchFamily="18" charset="0"/>
              <a:cs typeface="Times New Roman" panose="02020603050405020304" pitchFamily="18" charset="0"/>
            </a:endParaRPr>
          </a:p>
          <a:p>
            <a:endParaRPr lang="lt-LT" altLang="lt-LT" dirty="0"/>
          </a:p>
          <a:p>
            <a:pPr marL="0" indent="0">
              <a:buNone/>
            </a:pPr>
            <a:endParaRPr lang="lt-LT" dirty="0"/>
          </a:p>
        </p:txBody>
      </p:sp>
    </p:spTree>
    <p:extLst>
      <p:ext uri="{BB962C8B-B14F-4D97-AF65-F5344CB8AC3E}">
        <p14:creationId xmlns:p14="http://schemas.microsoft.com/office/powerpoint/2010/main" val="2422296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7773465B-1FC5-4776-BEE7-B8B8D97A9702}"/>
              </a:ext>
            </a:extLst>
          </p:cNvPr>
          <p:cNvSpPr>
            <a:spLocks noGrp="1"/>
          </p:cNvSpPr>
          <p:nvPr>
            <p:ph idx="1"/>
          </p:nvPr>
        </p:nvSpPr>
        <p:spPr>
          <a:xfrm>
            <a:off x="2589212" y="1046375"/>
            <a:ext cx="8915400" cy="5071621"/>
          </a:xfrm>
        </p:spPr>
        <p:txBody>
          <a:bodyPr>
            <a:normAutofit/>
          </a:bodyPr>
          <a:lstStyle/>
          <a:p>
            <a:endParaRPr lang="lt-LT" altLang="lt-LT" sz="2400" dirty="0">
              <a:latin typeface="Times New Roman" panose="02020603050405020304" pitchFamily="18" charset="0"/>
              <a:cs typeface="Times New Roman" panose="02020603050405020304" pitchFamily="18" charset="0"/>
            </a:endParaRPr>
          </a:p>
          <a:p>
            <a:r>
              <a:rPr lang="lt-LT" altLang="lt-LT" sz="2400" dirty="0">
                <a:latin typeface="Times New Roman" panose="02020603050405020304" pitchFamily="18" charset="0"/>
                <a:cs typeface="Times New Roman" panose="02020603050405020304" pitchFamily="18" charset="0"/>
              </a:rPr>
              <a:t>Geriausias laikas namų darbams ruošti – nuo 15 iki 17-18 valandos,</a:t>
            </a:r>
          </a:p>
          <a:p>
            <a:pPr algn="just"/>
            <a:r>
              <a:rPr lang="lt-LT" altLang="lt-LT" sz="2400" dirty="0">
                <a:latin typeface="Times New Roman" panose="02020603050405020304" pitchFamily="18" charset="0"/>
                <a:cs typeface="Times New Roman" panose="02020603050405020304" pitchFamily="18" charset="0"/>
              </a:rPr>
              <a:t>Mokytis atsipalaidavus (mankšta, juokas, muzika, malonus pokalbis, įtampą mažinantys ritualai),</a:t>
            </a:r>
          </a:p>
          <a:p>
            <a:pPr algn="just"/>
            <a:r>
              <a:rPr lang="lt-LT" altLang="lt-LT" sz="2400" dirty="0">
                <a:latin typeface="Times New Roman" panose="02020603050405020304" pitchFamily="18" charset="0"/>
                <a:cs typeface="Times New Roman" panose="02020603050405020304" pitchFamily="18" charset="0"/>
              </a:rPr>
              <a:t>Pasikartoti prieš miegą ir ryte,</a:t>
            </a:r>
          </a:p>
          <a:p>
            <a:r>
              <a:rPr lang="lt-LT" altLang="lt-LT" sz="2400" dirty="0">
                <a:latin typeface="Times New Roman" panose="02020603050405020304" pitchFamily="18" charset="0"/>
                <a:cs typeface="Times New Roman" panose="02020603050405020304" pitchFamily="18" charset="0"/>
              </a:rPr>
              <a:t>Kontroliuokite pertraukėles,</a:t>
            </a:r>
          </a:p>
          <a:p>
            <a:r>
              <a:rPr lang="lt-LT" altLang="lt-LT" sz="2400" dirty="0">
                <a:latin typeface="Times New Roman" panose="02020603050405020304" pitchFamily="18" charset="0"/>
                <a:cs typeface="Times New Roman" panose="02020603050405020304" pitchFamily="18" charset="0"/>
              </a:rPr>
              <a:t>Mokykite vaiką pasidaryti namų darbų sąrašą,</a:t>
            </a:r>
          </a:p>
          <a:p>
            <a:r>
              <a:rPr lang="lt-LT" altLang="lt-LT" sz="2400" dirty="0">
                <a:latin typeface="Times New Roman" panose="02020603050405020304" pitchFamily="18" charset="0"/>
                <a:cs typeface="Times New Roman" panose="02020603050405020304" pitchFamily="18" charset="0"/>
              </a:rPr>
              <a:t>Mokykite didelius darbus suskirstyti į mažesnius darbelius.</a:t>
            </a:r>
          </a:p>
          <a:p>
            <a:endParaRPr lang="lt-LT" dirty="0"/>
          </a:p>
        </p:txBody>
      </p:sp>
    </p:spTree>
    <p:extLst>
      <p:ext uri="{BB962C8B-B14F-4D97-AF65-F5344CB8AC3E}">
        <p14:creationId xmlns:p14="http://schemas.microsoft.com/office/powerpoint/2010/main" val="9830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DD40E4F-0A63-4033-AB0F-4EB5BC68446E}"/>
              </a:ext>
            </a:extLst>
          </p:cNvPr>
          <p:cNvSpPr>
            <a:spLocks noGrp="1"/>
          </p:cNvSpPr>
          <p:nvPr>
            <p:ph type="title"/>
          </p:nvPr>
        </p:nvSpPr>
        <p:spPr/>
        <p:txBody>
          <a:bodyPr/>
          <a:lstStyle/>
          <a:p>
            <a:pPr algn="ctr"/>
            <a:r>
              <a:rPr lang="lt-LT" dirty="0">
                <a:latin typeface="Times New Roman" panose="02020603050405020304" pitchFamily="18" charset="0"/>
                <a:cs typeface="Times New Roman" panose="02020603050405020304" pitchFamily="18" charset="0"/>
              </a:rPr>
              <a:t>JUOKO TERAPIJA</a:t>
            </a:r>
          </a:p>
        </p:txBody>
      </p:sp>
      <p:sp>
        <p:nvSpPr>
          <p:cNvPr id="3" name="Turinio vietos rezervavimo ženklas 2">
            <a:extLst>
              <a:ext uri="{FF2B5EF4-FFF2-40B4-BE49-F238E27FC236}">
                <a16:creationId xmlns:a16="http://schemas.microsoft.com/office/drawing/2014/main" id="{6AB818CF-C1C6-4A56-8DE1-F85EB099D8A0}"/>
              </a:ext>
            </a:extLst>
          </p:cNvPr>
          <p:cNvSpPr>
            <a:spLocks noGrp="1"/>
          </p:cNvSpPr>
          <p:nvPr>
            <p:ph idx="1"/>
          </p:nvPr>
        </p:nvSpPr>
        <p:spPr>
          <a:xfrm>
            <a:off x="2589212" y="2177592"/>
            <a:ext cx="8915400" cy="3733630"/>
          </a:xfrm>
        </p:spPr>
        <p:txBody>
          <a:bodyPr/>
          <a:lstStyle/>
          <a:p>
            <a:pPr marL="0" indent="0" algn="just">
              <a:buNone/>
            </a:pPr>
            <a:r>
              <a:rPr lang="lt-LT" altLang="lt-LT" sz="2400" dirty="0">
                <a:latin typeface="Times New Roman" panose="02020603050405020304" pitchFamily="18" charset="0"/>
                <a:cs typeface="Times New Roman" panose="02020603050405020304" pitchFamily="18" charset="0"/>
              </a:rPr>
              <a:t>Atsisėskite ir atsipalaiduokite. Nusišypsokite ir plaštakomis iš šonų suimkite pilvą. Šiek tiek paspauskite jį vidun tardami žodelį „cha“. Tada pajauskite savo pilvą skleisdamas juoko garsus „cha cha cha, </a:t>
            </a:r>
            <a:r>
              <a:rPr lang="lt-LT" altLang="lt-LT" sz="2400" dirty="0" err="1">
                <a:latin typeface="Times New Roman" panose="02020603050405020304" pitchFamily="18" charset="0"/>
                <a:cs typeface="Times New Roman" panose="02020603050405020304" pitchFamily="18" charset="0"/>
              </a:rPr>
              <a:t>chi</a:t>
            </a:r>
            <a:r>
              <a:rPr lang="lt-LT" altLang="lt-LT" sz="2400" dirty="0">
                <a:latin typeface="Times New Roman" panose="02020603050405020304" pitchFamily="18" charset="0"/>
                <a:cs typeface="Times New Roman" panose="02020603050405020304" pitchFamily="18" charset="0"/>
              </a:rPr>
              <a:t> </a:t>
            </a:r>
            <a:r>
              <a:rPr lang="lt-LT" altLang="lt-LT" sz="2400" dirty="0" err="1">
                <a:latin typeface="Times New Roman" panose="02020603050405020304" pitchFamily="18" charset="0"/>
                <a:cs typeface="Times New Roman" panose="02020603050405020304" pitchFamily="18" charset="0"/>
              </a:rPr>
              <a:t>chi</a:t>
            </a:r>
            <a:r>
              <a:rPr lang="lt-LT" altLang="lt-LT" sz="2400" dirty="0">
                <a:latin typeface="Times New Roman" panose="02020603050405020304" pitchFamily="18" charset="0"/>
                <a:cs typeface="Times New Roman" panose="02020603050405020304" pitchFamily="18" charset="0"/>
              </a:rPr>
              <a:t> </a:t>
            </a:r>
            <a:r>
              <a:rPr lang="lt-LT" altLang="lt-LT" sz="2400" dirty="0" err="1">
                <a:latin typeface="Times New Roman" panose="02020603050405020304" pitchFamily="18" charset="0"/>
                <a:cs typeface="Times New Roman" panose="02020603050405020304" pitchFamily="18" charset="0"/>
              </a:rPr>
              <a:t>chi</a:t>
            </a:r>
            <a:r>
              <a:rPr lang="lt-LT" altLang="lt-LT" sz="2400" dirty="0">
                <a:latin typeface="Times New Roman" panose="02020603050405020304" pitchFamily="18" charset="0"/>
                <a:cs typeface="Times New Roman" panose="02020603050405020304" pitchFamily="18" charset="0"/>
              </a:rPr>
              <a:t>, cho </a:t>
            </a:r>
            <a:r>
              <a:rPr lang="lt-LT" altLang="lt-LT" sz="2400" dirty="0" err="1">
                <a:latin typeface="Times New Roman" panose="02020603050405020304" pitchFamily="18" charset="0"/>
                <a:cs typeface="Times New Roman" panose="02020603050405020304" pitchFamily="18" charset="0"/>
              </a:rPr>
              <a:t>cho</a:t>
            </a:r>
            <a:r>
              <a:rPr lang="lt-LT" altLang="lt-LT" sz="2400" dirty="0">
                <a:latin typeface="Times New Roman" panose="02020603050405020304" pitchFamily="18" charset="0"/>
                <a:cs typeface="Times New Roman" panose="02020603050405020304" pitchFamily="18" charset="0"/>
              </a:rPr>
              <a:t> cho...“. Svarbiausia ne tiek garsiai juoktis, kiek savyje pajausti juoko energiją. 5 min. juokitės.</a:t>
            </a:r>
          </a:p>
          <a:p>
            <a:endParaRPr lang="lt-LT" dirty="0"/>
          </a:p>
        </p:txBody>
      </p:sp>
    </p:spTree>
    <p:extLst>
      <p:ext uri="{BB962C8B-B14F-4D97-AF65-F5344CB8AC3E}">
        <p14:creationId xmlns:p14="http://schemas.microsoft.com/office/powerpoint/2010/main" val="3021704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AC0A75E-C66D-427D-8FDA-3E2551EC8ED4}"/>
              </a:ext>
            </a:extLst>
          </p:cNvPr>
          <p:cNvSpPr>
            <a:spLocks noGrp="1"/>
          </p:cNvSpPr>
          <p:nvPr>
            <p:ph type="title"/>
          </p:nvPr>
        </p:nvSpPr>
        <p:spPr/>
        <p:txBody>
          <a:bodyPr/>
          <a:lstStyle/>
          <a:p>
            <a:pPr algn="ctr"/>
            <a:r>
              <a:rPr lang="lt-LT" dirty="0">
                <a:latin typeface="Times New Roman" panose="02020603050405020304" pitchFamily="18" charset="0"/>
                <a:cs typeface="Times New Roman" panose="02020603050405020304" pitchFamily="18" charset="0"/>
              </a:rPr>
              <a:t>KIEK REIKIA PADĖTI?</a:t>
            </a:r>
          </a:p>
        </p:txBody>
      </p:sp>
      <p:sp>
        <p:nvSpPr>
          <p:cNvPr id="3" name="Turinio vietos rezervavimo ženklas 2">
            <a:extLst>
              <a:ext uri="{FF2B5EF4-FFF2-40B4-BE49-F238E27FC236}">
                <a16:creationId xmlns:a16="http://schemas.microsoft.com/office/drawing/2014/main" id="{BB22C4E7-1E4F-498C-92A0-A7330AD888FB}"/>
              </a:ext>
            </a:extLst>
          </p:cNvPr>
          <p:cNvSpPr>
            <a:spLocks noGrp="1"/>
          </p:cNvSpPr>
          <p:nvPr>
            <p:ph idx="1"/>
          </p:nvPr>
        </p:nvSpPr>
        <p:spPr/>
        <p:txBody>
          <a:bodyPr/>
          <a:lstStyle/>
          <a:p>
            <a:pPr marL="514350" indent="-514350" algn="just">
              <a:defRPr/>
            </a:pPr>
            <a:r>
              <a:rPr lang="lt-LT" sz="2400" dirty="0">
                <a:latin typeface="Times New Roman" panose="02020603050405020304" pitchFamily="18" charset="0"/>
                <a:cs typeface="Times New Roman" panose="02020603050405020304" pitchFamily="18" charset="0"/>
              </a:rPr>
              <a:t>Neverta sėdėti prie vaiko ir sekti kiekvieną jo rankos judesį,</a:t>
            </a:r>
          </a:p>
          <a:p>
            <a:pPr marL="514350" indent="-514350" algn="just">
              <a:defRPr/>
            </a:pPr>
            <a:r>
              <a:rPr lang="lt-LT" sz="2400" dirty="0">
                <a:latin typeface="Times New Roman" panose="02020603050405020304" pitchFamily="18" charset="0"/>
                <a:cs typeface="Times New Roman" panose="02020603050405020304" pitchFamily="18" charset="0"/>
              </a:rPr>
              <a:t>Nespręskite užduočių už vaiką, o padėkite jam teisingai pateikti klausimus, kad sėkmingai judėtų į priekį ir užduotį spręstų pats,</a:t>
            </a:r>
          </a:p>
          <a:p>
            <a:pPr marL="514350" indent="-514350" algn="just">
              <a:defRPr/>
            </a:pPr>
            <a:r>
              <a:rPr lang="lt-LT" sz="2400" dirty="0">
                <a:latin typeface="Times New Roman" panose="02020603050405020304" pitchFamily="18" charset="0"/>
                <a:cs typeface="Times New Roman" panose="02020603050405020304" pitchFamily="18" charset="0"/>
              </a:rPr>
              <a:t>Tėvų pagalba reikalinga siekiant išmokyti vaiką mokytis (planuoti, organizuoti veiklas).</a:t>
            </a:r>
          </a:p>
          <a:p>
            <a:endParaRPr lang="lt-LT" dirty="0"/>
          </a:p>
        </p:txBody>
      </p:sp>
    </p:spTree>
    <p:extLst>
      <p:ext uri="{BB962C8B-B14F-4D97-AF65-F5344CB8AC3E}">
        <p14:creationId xmlns:p14="http://schemas.microsoft.com/office/powerpoint/2010/main" val="4136489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FC1A787-A3E6-4552-B8DF-E98FD16C81CC}"/>
              </a:ext>
            </a:extLst>
          </p:cNvPr>
          <p:cNvSpPr>
            <a:spLocks noGrp="1"/>
          </p:cNvSpPr>
          <p:nvPr>
            <p:ph type="title"/>
          </p:nvPr>
        </p:nvSpPr>
        <p:spPr/>
        <p:txBody>
          <a:bodyPr/>
          <a:lstStyle/>
          <a:p>
            <a:pPr algn="ctr"/>
            <a:r>
              <a:rPr lang="lt-LT" dirty="0">
                <a:latin typeface="Times New Roman" panose="02020603050405020304" pitchFamily="18" charset="0"/>
                <a:cs typeface="Times New Roman" panose="02020603050405020304" pitchFamily="18" charset="0"/>
              </a:rPr>
              <a:t>MOKYMOSI STILIAI</a:t>
            </a:r>
          </a:p>
        </p:txBody>
      </p:sp>
      <p:sp>
        <p:nvSpPr>
          <p:cNvPr id="3" name="Turinio vietos rezervavimo ženklas 2">
            <a:extLst>
              <a:ext uri="{FF2B5EF4-FFF2-40B4-BE49-F238E27FC236}">
                <a16:creationId xmlns:a16="http://schemas.microsoft.com/office/drawing/2014/main" id="{B37A462D-9ACD-4572-B092-C8CA05984E6E}"/>
              </a:ext>
            </a:extLst>
          </p:cNvPr>
          <p:cNvSpPr>
            <a:spLocks noGrp="1"/>
          </p:cNvSpPr>
          <p:nvPr>
            <p:ph idx="1"/>
          </p:nvPr>
        </p:nvSpPr>
        <p:spPr>
          <a:xfrm>
            <a:off x="2589212" y="2432114"/>
            <a:ext cx="8915400" cy="3479107"/>
          </a:xfrm>
        </p:spPr>
        <p:txBody>
          <a:bodyPr>
            <a:normAutofit/>
          </a:bodyPr>
          <a:lstStyle/>
          <a:p>
            <a:pPr algn="just"/>
            <a:r>
              <a:rPr lang="lt-LT" sz="2800" dirty="0">
                <a:latin typeface="Times New Roman" panose="02020603050405020304" pitchFamily="18" charset="0"/>
                <a:cs typeface="Times New Roman" panose="02020603050405020304" pitchFamily="18" charset="0"/>
              </a:rPr>
              <a:t>Vizualinis,</a:t>
            </a:r>
          </a:p>
          <a:p>
            <a:pPr algn="just"/>
            <a:r>
              <a:rPr lang="lt-LT" sz="2800" dirty="0" err="1">
                <a:latin typeface="Times New Roman" panose="02020603050405020304" pitchFamily="18" charset="0"/>
                <a:cs typeface="Times New Roman" panose="02020603050405020304" pitchFamily="18" charset="0"/>
              </a:rPr>
              <a:t>Audialinis</a:t>
            </a:r>
            <a:r>
              <a:rPr lang="lt-LT" sz="2800" dirty="0">
                <a:latin typeface="Times New Roman" panose="02020603050405020304" pitchFamily="18" charset="0"/>
                <a:cs typeface="Times New Roman" panose="02020603050405020304" pitchFamily="18" charset="0"/>
              </a:rPr>
              <a:t>,</a:t>
            </a:r>
          </a:p>
          <a:p>
            <a:pPr algn="just"/>
            <a:r>
              <a:rPr lang="lt-LT" sz="2800" dirty="0" err="1">
                <a:latin typeface="Times New Roman" panose="02020603050405020304" pitchFamily="18" charset="0"/>
                <a:cs typeface="Times New Roman" panose="02020603050405020304" pitchFamily="18" charset="0"/>
              </a:rPr>
              <a:t>Kinestetinis</a:t>
            </a:r>
            <a:r>
              <a:rPr lang="lt-LT"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26845542"/>
      </p:ext>
    </p:extLst>
  </p:cSld>
  <p:clrMapOvr>
    <a:masterClrMapping/>
  </p:clrMapOvr>
</p:sld>
</file>

<file path=ppt/theme/theme1.xml><?xml version="1.0" encoding="utf-8"?>
<a:theme xmlns:a="http://schemas.openxmlformats.org/drawingml/2006/main" name="Šnabždesys">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446</TotalTime>
  <Words>1025</Words>
  <Application>Microsoft Office PowerPoint</Application>
  <PresentationFormat>Plačiaekranė</PresentationFormat>
  <Paragraphs>109</Paragraphs>
  <Slides>21</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21</vt:i4>
      </vt:variant>
    </vt:vector>
  </HeadingPairs>
  <TitlesOfParts>
    <vt:vector size="26" baseType="lpstr">
      <vt:lpstr>Arial</vt:lpstr>
      <vt:lpstr>Century Gothic</vt:lpstr>
      <vt:lpstr>Times New Roman</vt:lpstr>
      <vt:lpstr>Wingdings 3</vt:lpstr>
      <vt:lpstr>Šnabždesys</vt:lpstr>
      <vt:lpstr>Kaip padėti vaikui mokytis?</vt:lpstr>
      <vt:lpstr>„PowerPoint“ pateiktis</vt:lpstr>
      <vt:lpstr>MOKYMOSI MOTYVACIJA</vt:lpstr>
      <vt:lpstr>„PowerPoint“ pateiktis</vt:lpstr>
      <vt:lpstr>PAMOKŲ RUOŠA</vt:lpstr>
      <vt:lpstr>„PowerPoint“ pateiktis</vt:lpstr>
      <vt:lpstr>JUOKO TERAPIJA</vt:lpstr>
      <vt:lpstr>KIEK REIKIA PADĖTI?</vt:lpstr>
      <vt:lpstr>MOKYMOSI STILIAI</vt:lpstr>
      <vt:lpstr>VIZUALINIS STILIUS</vt:lpstr>
      <vt:lpstr>KAIP MOKYTIS?</vt:lpstr>
      <vt:lpstr>AUDIALINIS STILIUS</vt:lpstr>
      <vt:lpstr>KAIP MOKYTIS?</vt:lpstr>
      <vt:lpstr>KINESTETINIS</vt:lpstr>
      <vt:lpstr>KAIP MOKYTIS?</vt:lpstr>
      <vt:lpstr>„PowerPoint“ pateiktis</vt:lpstr>
      <vt:lpstr>KAIP DAR TĖVAI GALI SUSTIPRINTI MOKYMOSI MOTYVACIJĄ?</vt:lpstr>
      <vt:lpstr>„PowerPoint“ pateiktis</vt:lpstr>
      <vt:lpstr>KAS NEVEIKIA MOTYVUOJANT VAIKĄ:</vt:lpstr>
      <vt:lpstr>POSAKIAI, KURIE GALI SUTRAMDYTI TINGĖJIMĄ:</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Kaip padėti vaikui mokytis</dc:title>
  <dc:creator>Admins</dc:creator>
  <cp:lastModifiedBy>Admins</cp:lastModifiedBy>
  <cp:revision>21</cp:revision>
  <dcterms:created xsi:type="dcterms:W3CDTF">2024-02-22T10:08:14Z</dcterms:created>
  <dcterms:modified xsi:type="dcterms:W3CDTF">2024-02-27T12:48:18Z</dcterms:modified>
</cp:coreProperties>
</file>