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0" r:id="rId6"/>
    <p:sldId id="261" r:id="rId7"/>
    <p:sldId id="262" r:id="rId8"/>
    <p:sldId id="263" r:id="rId9"/>
    <p:sldId id="264" r:id="rId10"/>
    <p:sldId id="269"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lt-LT"/>
              <a:t>Spustelėję redaguokite stilių</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lt-LT"/>
              <a:t>Spustelėję redaguokite stilių</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11/25/2025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redaguokite stilių</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Redaguokite šablono teksto stilius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lt-LT"/>
              <a:t>Spustelėję redaguokite stilių</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Redaguokite šablono teksto stilius</a:t>
            </a:r>
          </a:p>
        </p:txBody>
      </p:sp>
      <p:sp>
        <p:nvSpPr>
          <p:cNvPr id="5" name="Date Placeholder 4"/>
          <p:cNvSpPr>
            <a:spLocks noGrp="1"/>
          </p:cNvSpPr>
          <p:nvPr>
            <p:ph type="dt" sz="half" idx="10"/>
          </p:nvPr>
        </p:nvSpPr>
        <p:spPr/>
        <p:txBody>
          <a:bodyPr/>
          <a:lstStyle/>
          <a:p>
            <a:fld id="{42A54C80-263E-416B-A8E0-580EDEADCBDC}" type="datetimeFigureOut">
              <a:rPr lang="en-US" dirty="0"/>
              <a:t>11/25/2025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Redaguokite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lt-LT"/>
              <a:t>Spustelėję redaguokite stilių</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Redaguokite šablono teksto stilius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lt-LT"/>
              <a:t>Spustelėję redaguokite stilių</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Redaguokite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Redaguokite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Redaguokite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lt-LT"/>
              <a:t>Spustelėję redaguokite stilių</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lt-LT"/>
              <a:t>Redaguokite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11/25/2025</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2D6714D-8BC1-4CBE-8455-6A49D72CF150}"/>
              </a:ext>
            </a:extLst>
          </p:cNvPr>
          <p:cNvSpPr>
            <a:spLocks noGrp="1"/>
          </p:cNvSpPr>
          <p:nvPr>
            <p:ph type="ctrTitle"/>
          </p:nvPr>
        </p:nvSpPr>
        <p:spPr/>
        <p:txBody>
          <a:bodyPr/>
          <a:lstStyle/>
          <a:p>
            <a:pPr algn="ctr"/>
            <a:r>
              <a:rPr lang="lt-LT" dirty="0"/>
              <a:t>PSICHOLOGINĖ PRADINUKO CHARAKTERISTIKA</a:t>
            </a:r>
          </a:p>
        </p:txBody>
      </p:sp>
      <p:sp>
        <p:nvSpPr>
          <p:cNvPr id="3" name="Antrinis pavadinimas 2">
            <a:extLst>
              <a:ext uri="{FF2B5EF4-FFF2-40B4-BE49-F238E27FC236}">
                <a16:creationId xmlns:a16="http://schemas.microsoft.com/office/drawing/2014/main" id="{BDE8C223-7B19-4986-89D7-C5C424C29814}"/>
              </a:ext>
            </a:extLst>
          </p:cNvPr>
          <p:cNvSpPr>
            <a:spLocks noGrp="1"/>
          </p:cNvSpPr>
          <p:nvPr>
            <p:ph type="subTitle" idx="1"/>
          </p:nvPr>
        </p:nvSpPr>
        <p:spPr>
          <a:xfrm>
            <a:off x="1507067" y="4705350"/>
            <a:ext cx="7766936" cy="838200"/>
          </a:xfrm>
        </p:spPr>
        <p:txBody>
          <a:bodyPr>
            <a:normAutofit/>
          </a:bodyPr>
          <a:lstStyle/>
          <a:p>
            <a:pPr algn="ctr"/>
            <a:r>
              <a:rPr lang="lt-LT" dirty="0"/>
              <a:t>Mokyklos psichologė </a:t>
            </a:r>
          </a:p>
          <a:p>
            <a:pPr algn="ctr"/>
            <a:r>
              <a:rPr lang="lt-LT" dirty="0"/>
              <a:t>2025</a:t>
            </a:r>
          </a:p>
        </p:txBody>
      </p:sp>
    </p:spTree>
    <p:extLst>
      <p:ext uri="{BB962C8B-B14F-4D97-AF65-F5344CB8AC3E}">
        <p14:creationId xmlns:p14="http://schemas.microsoft.com/office/powerpoint/2010/main" val="449959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F9991F5E-7B46-4320-83B4-DD100E51D222}"/>
              </a:ext>
            </a:extLst>
          </p:cNvPr>
          <p:cNvSpPr>
            <a:spLocks noGrp="1"/>
          </p:cNvSpPr>
          <p:nvPr>
            <p:ph idx="1"/>
          </p:nvPr>
        </p:nvSpPr>
        <p:spPr>
          <a:xfrm>
            <a:off x="2724150" y="371475"/>
            <a:ext cx="6549852" cy="6286499"/>
          </a:xfrm>
        </p:spPr>
        <p:txBody>
          <a:bodyPr>
            <a:normAutofit/>
          </a:bodyPr>
          <a:lstStyle/>
          <a:p>
            <a:pPr marL="0" indent="0">
              <a:buNone/>
            </a:pPr>
            <a:r>
              <a:rPr lang="lt-LT" b="1" u="sng" dirty="0"/>
              <a:t>PAŽĮSTAMOSIOS VEIKLOS YPATUMAI:</a:t>
            </a:r>
          </a:p>
          <a:p>
            <a:r>
              <a:rPr lang="lt-LT" dirty="0"/>
              <a:t>DĖMESYS,</a:t>
            </a:r>
          </a:p>
          <a:p>
            <a:r>
              <a:rPr lang="lt-LT" dirty="0"/>
              <a:t>SUVOKIMAS,</a:t>
            </a:r>
          </a:p>
          <a:p>
            <a:r>
              <a:rPr lang="lt-LT" dirty="0"/>
              <a:t>ATMINTIS,</a:t>
            </a:r>
          </a:p>
          <a:p>
            <a:r>
              <a:rPr lang="lt-LT" dirty="0"/>
              <a:t>MĄSTYMAS,</a:t>
            </a:r>
          </a:p>
          <a:p>
            <a:r>
              <a:rPr lang="lt-LT" dirty="0"/>
              <a:t>VAIZDUOTĖ,</a:t>
            </a:r>
          </a:p>
          <a:p>
            <a:pPr marL="0" indent="0">
              <a:buNone/>
            </a:pPr>
            <a:endParaRPr lang="lt-LT" dirty="0"/>
          </a:p>
          <a:p>
            <a:pPr marL="0" indent="0">
              <a:buNone/>
            </a:pPr>
            <a:r>
              <a:rPr lang="lt-LT" b="1" u="sng" dirty="0"/>
              <a:t>EMOCIJOS, JAUSMAI, VALIA;</a:t>
            </a:r>
          </a:p>
          <a:p>
            <a:pPr marL="0" indent="0">
              <a:buNone/>
            </a:pPr>
            <a:endParaRPr lang="lt-LT" b="1" u="sng" dirty="0"/>
          </a:p>
          <a:p>
            <a:pPr marL="0" indent="0">
              <a:buNone/>
            </a:pPr>
            <a:r>
              <a:rPr lang="lt-LT" b="1" u="sng" dirty="0"/>
              <a:t>ASMENYBĖS YPATUMAI:</a:t>
            </a:r>
          </a:p>
          <a:p>
            <a:r>
              <a:rPr lang="lt-LT" dirty="0"/>
              <a:t>MOKYMOSI MOTYVAI, INTERESAI, SUGEBĖJIMAI,</a:t>
            </a:r>
          </a:p>
          <a:p>
            <a:r>
              <a:rPr lang="lt-LT" dirty="0"/>
              <a:t>CHARAKTERIO BRUOŽAI,</a:t>
            </a:r>
          </a:p>
          <a:p>
            <a:r>
              <a:rPr lang="lt-LT" dirty="0"/>
              <a:t>SAVĘS VERTINIMAS,</a:t>
            </a:r>
          </a:p>
          <a:p>
            <a:r>
              <a:rPr lang="lt-LT" dirty="0"/>
              <a:t>BENDRAVIMAS SU VIENMEČIAIS.</a:t>
            </a:r>
          </a:p>
          <a:p>
            <a:endParaRPr lang="lt-LT" dirty="0"/>
          </a:p>
          <a:p>
            <a:endParaRPr lang="lt-LT" dirty="0"/>
          </a:p>
        </p:txBody>
      </p:sp>
    </p:spTree>
    <p:extLst>
      <p:ext uri="{BB962C8B-B14F-4D97-AF65-F5344CB8AC3E}">
        <p14:creationId xmlns:p14="http://schemas.microsoft.com/office/powerpoint/2010/main" val="485236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62D1AE7-FDE8-4D00-AD46-D9BF5C8E76D7}"/>
              </a:ext>
            </a:extLst>
          </p:cNvPr>
          <p:cNvSpPr>
            <a:spLocks noGrp="1"/>
          </p:cNvSpPr>
          <p:nvPr>
            <p:ph type="title"/>
          </p:nvPr>
        </p:nvSpPr>
        <p:spPr>
          <a:xfrm>
            <a:off x="677334" y="609600"/>
            <a:ext cx="8596668" cy="1104900"/>
          </a:xfrm>
        </p:spPr>
        <p:txBody>
          <a:bodyPr>
            <a:normAutofit/>
          </a:bodyPr>
          <a:lstStyle/>
          <a:p>
            <a:pPr algn="ctr"/>
            <a:r>
              <a:rPr lang="lt-LT" sz="4400" dirty="0"/>
              <a:t>DĖMESYS</a:t>
            </a:r>
          </a:p>
        </p:txBody>
      </p:sp>
      <p:sp>
        <p:nvSpPr>
          <p:cNvPr id="3" name="Turinio vietos rezervavimo ženklas 2">
            <a:extLst>
              <a:ext uri="{FF2B5EF4-FFF2-40B4-BE49-F238E27FC236}">
                <a16:creationId xmlns:a16="http://schemas.microsoft.com/office/drawing/2014/main" id="{0C3AC9B0-B291-46F0-B681-88D1A4152468}"/>
              </a:ext>
            </a:extLst>
          </p:cNvPr>
          <p:cNvSpPr>
            <a:spLocks noGrp="1"/>
          </p:cNvSpPr>
          <p:nvPr>
            <p:ph idx="1"/>
          </p:nvPr>
        </p:nvSpPr>
        <p:spPr>
          <a:xfrm>
            <a:off x="677333" y="1809751"/>
            <a:ext cx="9257241" cy="4829174"/>
          </a:xfrm>
        </p:spPr>
        <p:txBody>
          <a:bodyPr>
            <a:normAutofit lnSpcReduction="10000"/>
          </a:bodyPr>
          <a:lstStyle/>
          <a:p>
            <a:pPr algn="just">
              <a:lnSpc>
                <a:spcPct val="210000"/>
              </a:lnSpc>
            </a:pPr>
            <a:r>
              <a:rPr lang="lt-LT" dirty="0"/>
              <a:t>Jaunesniojo mokyklinio amžiaus vaikui būdingas nevalingas dėmesys, kurio jis</a:t>
            </a:r>
          </a:p>
          <a:p>
            <a:pPr marL="0" indent="0" algn="just">
              <a:lnSpc>
                <a:spcPct val="210000"/>
              </a:lnSpc>
              <a:buNone/>
            </a:pPr>
            <a:r>
              <a:rPr lang="lt-LT" dirty="0"/>
              <a:t>     dar nemoka valdyti, todėl jį traukia visa, kas nauja, ryšku, spalvinga, įdomu.</a:t>
            </a:r>
          </a:p>
          <a:p>
            <a:pPr marL="0" indent="0" algn="just">
              <a:lnSpc>
                <a:spcPct val="210000"/>
              </a:lnSpc>
              <a:buNone/>
            </a:pPr>
            <a:r>
              <a:rPr lang="lt-LT" dirty="0"/>
              <a:t>     I-II klasių mokiniai ilgiau dėmesį sutelkia ties išoriniais veiksniais negu mintiniais.</a:t>
            </a:r>
          </a:p>
          <a:p>
            <a:pPr marL="0" indent="0" algn="just">
              <a:lnSpc>
                <a:spcPct val="210000"/>
              </a:lnSpc>
              <a:buNone/>
            </a:pPr>
            <a:r>
              <a:rPr lang="lt-LT" dirty="0"/>
              <a:t>     Šio amžiaus vaikai nesugeba greitai perkelti dėmesį nuo vieno objekto prie kito,</a:t>
            </a:r>
          </a:p>
          <a:p>
            <a:pPr marL="0" indent="0" algn="just">
              <a:lnSpc>
                <a:spcPct val="210000"/>
              </a:lnSpc>
              <a:buNone/>
            </a:pPr>
            <a:r>
              <a:rPr lang="lt-LT" dirty="0"/>
              <a:t>     nemoka jo paskirstyti. Daugelis III-IV klasės mokinių jau pasižymi valingu</a:t>
            </a:r>
          </a:p>
          <a:p>
            <a:pPr marL="0" indent="0" algn="just">
              <a:lnSpc>
                <a:spcPct val="210000"/>
              </a:lnSpc>
              <a:buNone/>
            </a:pPr>
            <a:r>
              <a:rPr lang="lt-LT" dirty="0"/>
              <a:t>     dėmesiu, geba sutelkti valios pastangas, klausydamiesi mokytojo aiškinimo,</a:t>
            </a:r>
          </a:p>
          <a:p>
            <a:pPr marL="0" indent="0" algn="just">
              <a:lnSpc>
                <a:spcPct val="210000"/>
              </a:lnSpc>
              <a:buNone/>
            </a:pPr>
            <a:r>
              <a:rPr lang="lt-LT" dirty="0"/>
              <a:t>     savarankiškai atlikdami užduotis.</a:t>
            </a:r>
          </a:p>
          <a:p>
            <a:pPr>
              <a:lnSpc>
                <a:spcPct val="210000"/>
              </a:lnSpc>
            </a:pPr>
            <a:endParaRPr lang="lt-LT" dirty="0"/>
          </a:p>
        </p:txBody>
      </p:sp>
    </p:spTree>
    <p:extLst>
      <p:ext uri="{BB962C8B-B14F-4D97-AF65-F5344CB8AC3E}">
        <p14:creationId xmlns:p14="http://schemas.microsoft.com/office/powerpoint/2010/main" val="1297993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EF0AFF4-C760-4C20-9E80-F2789580F03F}"/>
              </a:ext>
            </a:extLst>
          </p:cNvPr>
          <p:cNvSpPr>
            <a:spLocks noGrp="1"/>
          </p:cNvSpPr>
          <p:nvPr>
            <p:ph type="title"/>
          </p:nvPr>
        </p:nvSpPr>
        <p:spPr/>
        <p:txBody>
          <a:bodyPr>
            <a:normAutofit/>
          </a:bodyPr>
          <a:lstStyle/>
          <a:p>
            <a:pPr algn="ctr"/>
            <a:r>
              <a:rPr lang="lt-LT" sz="4400" dirty="0"/>
              <a:t>SUVOKIMAS</a:t>
            </a:r>
          </a:p>
        </p:txBody>
      </p:sp>
      <p:sp>
        <p:nvSpPr>
          <p:cNvPr id="3" name="Turinio vietos rezervavimo ženklas 2">
            <a:extLst>
              <a:ext uri="{FF2B5EF4-FFF2-40B4-BE49-F238E27FC236}">
                <a16:creationId xmlns:a16="http://schemas.microsoft.com/office/drawing/2014/main" id="{15D83F65-B5A3-43FE-906A-C017AA5E1F20}"/>
              </a:ext>
            </a:extLst>
          </p:cNvPr>
          <p:cNvSpPr>
            <a:spLocks noGrp="1"/>
          </p:cNvSpPr>
          <p:nvPr>
            <p:ph idx="1"/>
          </p:nvPr>
        </p:nvSpPr>
        <p:spPr>
          <a:xfrm>
            <a:off x="677334" y="2247901"/>
            <a:ext cx="8596668" cy="4286250"/>
          </a:xfrm>
        </p:spPr>
        <p:txBody>
          <a:bodyPr/>
          <a:lstStyle/>
          <a:p>
            <a:pPr algn="just">
              <a:lnSpc>
                <a:spcPct val="200000"/>
              </a:lnSpc>
            </a:pPr>
            <a:r>
              <a:rPr lang="lt-LT" dirty="0"/>
              <a:t>Pradedančio lankyti mokyklą vaiko suvokimas pakankamai išlavėjęs, regėjimas ir klausa yra tinkamo jautrumo. Dažnai I-II klasių mokinių suvokimas yra netikslus, paviršutiniškas. Pradinukui suvokti daiktą- vadinasi, jį paliesti, paimti į rankas. Jiems būdingas suvokimo emocingumas. Visa, kas gyva, ryšku, suvokiama geriau, greičiau.</a:t>
            </a:r>
          </a:p>
          <a:p>
            <a:pPr algn="just">
              <a:lnSpc>
                <a:spcPct val="200000"/>
              </a:lnSpc>
            </a:pPr>
            <a:r>
              <a:rPr lang="lt-LT" dirty="0"/>
              <a:t>Suvokimas, siedamasis su kitomis pažinimo veiklos rūšimis, pamažu tampa valingu ir kryptingu stebėjimu.</a:t>
            </a:r>
          </a:p>
          <a:p>
            <a:pPr algn="just">
              <a:lnSpc>
                <a:spcPct val="200000"/>
              </a:lnSpc>
            </a:pPr>
            <a:endParaRPr lang="lt-LT" dirty="0"/>
          </a:p>
          <a:p>
            <a:endParaRPr lang="lt-LT" dirty="0"/>
          </a:p>
        </p:txBody>
      </p:sp>
    </p:spTree>
    <p:extLst>
      <p:ext uri="{BB962C8B-B14F-4D97-AF65-F5344CB8AC3E}">
        <p14:creationId xmlns:p14="http://schemas.microsoft.com/office/powerpoint/2010/main" val="2731092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30345EF-4351-496E-BEDD-CB809B66C65E}"/>
              </a:ext>
            </a:extLst>
          </p:cNvPr>
          <p:cNvSpPr>
            <a:spLocks noGrp="1"/>
          </p:cNvSpPr>
          <p:nvPr>
            <p:ph type="title"/>
          </p:nvPr>
        </p:nvSpPr>
        <p:spPr/>
        <p:txBody>
          <a:bodyPr>
            <a:normAutofit/>
          </a:bodyPr>
          <a:lstStyle/>
          <a:p>
            <a:pPr algn="ctr"/>
            <a:r>
              <a:rPr lang="lt-LT" sz="4400" dirty="0"/>
              <a:t>ATMINTIS</a:t>
            </a:r>
          </a:p>
        </p:txBody>
      </p:sp>
      <p:sp>
        <p:nvSpPr>
          <p:cNvPr id="3" name="Turinio vietos rezervavimo ženklas 2">
            <a:extLst>
              <a:ext uri="{FF2B5EF4-FFF2-40B4-BE49-F238E27FC236}">
                <a16:creationId xmlns:a16="http://schemas.microsoft.com/office/drawing/2014/main" id="{399D87F9-80B7-4716-814E-95D7575015B1}"/>
              </a:ext>
            </a:extLst>
          </p:cNvPr>
          <p:cNvSpPr>
            <a:spLocks noGrp="1"/>
          </p:cNvSpPr>
          <p:nvPr>
            <p:ph idx="1"/>
          </p:nvPr>
        </p:nvSpPr>
        <p:spPr/>
        <p:txBody>
          <a:bodyPr/>
          <a:lstStyle/>
          <a:p>
            <a:pPr algn="just">
              <a:lnSpc>
                <a:spcPct val="200000"/>
              </a:lnSpc>
            </a:pPr>
            <a:r>
              <a:rPr lang="lt-LT" dirty="0"/>
              <a:t>Jaunesniojo mokyklinio amžiaus vaikų labiau išlavėjusi vaizdinė negu žodinė loginė atmintis. Jie gerai prisimena ryškius, įspūdingus gyvenimo įvykius, emocingas pasakas. Tikslas atsiminti atsiranda anksčiau už tikslą įsiminti, nes praktinėje veikloje turi remtis anksčiau įgyta patirtimi. Daugelis pradinukų mokosi mechaniškai: daug kartų mintinai kartoja įsimenamą medžiagą. Jų atminties tvirtumas priklauso nuo nusiteikimo įsiminti.</a:t>
            </a:r>
          </a:p>
          <a:p>
            <a:endParaRPr lang="lt-LT" dirty="0"/>
          </a:p>
        </p:txBody>
      </p:sp>
    </p:spTree>
    <p:extLst>
      <p:ext uri="{BB962C8B-B14F-4D97-AF65-F5344CB8AC3E}">
        <p14:creationId xmlns:p14="http://schemas.microsoft.com/office/powerpoint/2010/main" val="29021298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4B2D53B-EBEE-4C3D-8135-75728252748A}"/>
              </a:ext>
            </a:extLst>
          </p:cNvPr>
          <p:cNvSpPr>
            <a:spLocks noGrp="1"/>
          </p:cNvSpPr>
          <p:nvPr>
            <p:ph type="title"/>
          </p:nvPr>
        </p:nvSpPr>
        <p:spPr/>
        <p:txBody>
          <a:bodyPr>
            <a:normAutofit/>
          </a:bodyPr>
          <a:lstStyle/>
          <a:p>
            <a:pPr algn="ctr"/>
            <a:r>
              <a:rPr lang="lt-LT" sz="4400" dirty="0"/>
              <a:t>MĄSTYMAS</a:t>
            </a:r>
          </a:p>
        </p:txBody>
      </p:sp>
      <p:sp>
        <p:nvSpPr>
          <p:cNvPr id="3" name="Turinio vietos rezervavimo ženklas 2">
            <a:extLst>
              <a:ext uri="{FF2B5EF4-FFF2-40B4-BE49-F238E27FC236}">
                <a16:creationId xmlns:a16="http://schemas.microsoft.com/office/drawing/2014/main" id="{A92168C3-3237-45B9-A479-52D931075DC0}"/>
              </a:ext>
            </a:extLst>
          </p:cNvPr>
          <p:cNvSpPr>
            <a:spLocks noGrp="1"/>
          </p:cNvSpPr>
          <p:nvPr>
            <p:ph idx="1"/>
          </p:nvPr>
        </p:nvSpPr>
        <p:spPr/>
        <p:txBody>
          <a:bodyPr/>
          <a:lstStyle/>
          <a:p>
            <a:pPr algn="just">
              <a:lnSpc>
                <a:spcPct val="200000"/>
              </a:lnSpc>
            </a:pPr>
            <a:r>
              <a:rPr lang="lt-LT" dirty="0"/>
              <a:t>Pirmaklasio mąstymas dar konkretus. Jis remiasi </a:t>
            </a:r>
            <a:r>
              <a:rPr lang="lt-LT" dirty="0" err="1"/>
              <a:t>suvokiniais</a:t>
            </a:r>
            <a:r>
              <a:rPr lang="lt-LT" dirty="0"/>
              <a:t> ir vaizdiniais. Lygindami objektus, vaikai lengviau randa skirtumus nei panašumus. Susiformuoja identiškumo ir abipusiškumo operacijos. Kvalifikacijos principas (pradeda kolekcionuoti). Atsiranda priežasties- pasekmės ryšio supratimas.</a:t>
            </a:r>
          </a:p>
          <a:p>
            <a:endParaRPr lang="lt-LT" dirty="0"/>
          </a:p>
        </p:txBody>
      </p:sp>
    </p:spTree>
    <p:extLst>
      <p:ext uri="{BB962C8B-B14F-4D97-AF65-F5344CB8AC3E}">
        <p14:creationId xmlns:p14="http://schemas.microsoft.com/office/powerpoint/2010/main" val="2808047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5F7A50A-7EBE-4488-9AF4-C04EB17BAA5E}"/>
              </a:ext>
            </a:extLst>
          </p:cNvPr>
          <p:cNvSpPr>
            <a:spLocks noGrp="1"/>
          </p:cNvSpPr>
          <p:nvPr>
            <p:ph type="title"/>
          </p:nvPr>
        </p:nvSpPr>
        <p:spPr/>
        <p:txBody>
          <a:bodyPr>
            <a:normAutofit/>
          </a:bodyPr>
          <a:lstStyle/>
          <a:p>
            <a:pPr algn="ctr"/>
            <a:r>
              <a:rPr lang="lt-LT" sz="4400" dirty="0"/>
              <a:t>VAIZDUOTĖ</a:t>
            </a:r>
          </a:p>
        </p:txBody>
      </p:sp>
      <p:sp>
        <p:nvSpPr>
          <p:cNvPr id="3" name="Turinio vietos rezervavimo ženklas 2">
            <a:extLst>
              <a:ext uri="{FF2B5EF4-FFF2-40B4-BE49-F238E27FC236}">
                <a16:creationId xmlns:a16="http://schemas.microsoft.com/office/drawing/2014/main" id="{D84B48DC-B0A7-4FBA-8C25-155E47795CE2}"/>
              </a:ext>
            </a:extLst>
          </p:cNvPr>
          <p:cNvSpPr>
            <a:spLocks noGrp="1"/>
          </p:cNvSpPr>
          <p:nvPr>
            <p:ph idx="1"/>
          </p:nvPr>
        </p:nvSpPr>
        <p:spPr/>
        <p:txBody>
          <a:bodyPr/>
          <a:lstStyle/>
          <a:p>
            <a:pPr algn="just">
              <a:lnSpc>
                <a:spcPct val="200000"/>
              </a:lnSpc>
            </a:pPr>
            <a:r>
              <a:rPr lang="lt-LT" dirty="0"/>
              <a:t>Vaizduotė formuojasi anksčiau nei abstraktusis mąstymas. Vaizduotės veikla priklauso nuo žmogaus patyrimo, vaizdinių turiningumo ir įvairumo. Tobulėja atkuriamoji vaizduotė. Fantazavimas. Vaikui bręstant, vaizduotės procesas tampa valingesnis, kryptingesnis.</a:t>
            </a:r>
          </a:p>
          <a:p>
            <a:endParaRPr lang="lt-LT" dirty="0"/>
          </a:p>
        </p:txBody>
      </p:sp>
    </p:spTree>
    <p:extLst>
      <p:ext uri="{BB962C8B-B14F-4D97-AF65-F5344CB8AC3E}">
        <p14:creationId xmlns:p14="http://schemas.microsoft.com/office/powerpoint/2010/main" val="27353275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91BF4B6-575E-416D-8C9E-0DCB5732F265}"/>
              </a:ext>
            </a:extLst>
          </p:cNvPr>
          <p:cNvSpPr>
            <a:spLocks noGrp="1"/>
          </p:cNvSpPr>
          <p:nvPr>
            <p:ph type="title"/>
          </p:nvPr>
        </p:nvSpPr>
        <p:spPr/>
        <p:txBody>
          <a:bodyPr>
            <a:normAutofit/>
          </a:bodyPr>
          <a:lstStyle/>
          <a:p>
            <a:pPr algn="ctr"/>
            <a:r>
              <a:rPr lang="lt-LT" sz="4400" dirty="0"/>
              <a:t>EMOCIJOS,JAUSMAI,VALIA</a:t>
            </a:r>
          </a:p>
        </p:txBody>
      </p:sp>
      <p:sp>
        <p:nvSpPr>
          <p:cNvPr id="3" name="Turinio vietos rezervavimo ženklas 2">
            <a:extLst>
              <a:ext uri="{FF2B5EF4-FFF2-40B4-BE49-F238E27FC236}">
                <a16:creationId xmlns:a16="http://schemas.microsoft.com/office/drawing/2014/main" id="{A4305F45-FD5A-43FD-B767-D947D1879C44}"/>
              </a:ext>
            </a:extLst>
          </p:cNvPr>
          <p:cNvSpPr>
            <a:spLocks noGrp="1"/>
          </p:cNvSpPr>
          <p:nvPr>
            <p:ph idx="1"/>
          </p:nvPr>
        </p:nvSpPr>
        <p:spPr/>
        <p:txBody>
          <a:bodyPr>
            <a:normAutofit lnSpcReduction="10000"/>
          </a:bodyPr>
          <a:lstStyle/>
          <a:p>
            <a:pPr algn="just">
              <a:lnSpc>
                <a:spcPct val="200000"/>
              </a:lnSpc>
            </a:pPr>
            <a:r>
              <a:rPr lang="lt-LT" dirty="0"/>
              <a:t>Pradinukai yra labai emocingi. Sunku valdyti savo jausmus. Jie atvirai, nuoširdžiai reiškia džiaugsmą, pyktį, skausmą, baimę. Formuojasi pareigos, atsakingumo jausmai. Ypač jautriai išgyvena nelygybę. Dažnai draugą vertina kaip gerą ar blogą, priklausomai nuo to, ką šis gali jam duoti, dėl jo padaryti. Formuojasi valia- laikytis tam tikro režimo. Vaikas turi žinoti, kada, ką ir kaip reikia atlikti pačiam be kitų įsikišimo ir kontrolės. </a:t>
            </a:r>
            <a:r>
              <a:rPr lang="lt-LT" dirty="0" err="1"/>
              <a:t>Mokydamosios</a:t>
            </a:r>
            <a:r>
              <a:rPr lang="lt-LT" dirty="0"/>
              <a:t> mergaitės būna ištvermingesnės, kantresnės, atkaklesnės nei berniukai. </a:t>
            </a:r>
          </a:p>
          <a:p>
            <a:endParaRPr lang="lt-LT" dirty="0"/>
          </a:p>
        </p:txBody>
      </p:sp>
    </p:spTree>
    <p:extLst>
      <p:ext uri="{BB962C8B-B14F-4D97-AF65-F5344CB8AC3E}">
        <p14:creationId xmlns:p14="http://schemas.microsoft.com/office/powerpoint/2010/main" val="935703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62F169F-7316-47DE-9EAF-FA1B03DDE3E9}"/>
              </a:ext>
            </a:extLst>
          </p:cNvPr>
          <p:cNvSpPr>
            <a:spLocks noGrp="1"/>
          </p:cNvSpPr>
          <p:nvPr>
            <p:ph type="title"/>
          </p:nvPr>
        </p:nvSpPr>
        <p:spPr/>
        <p:txBody>
          <a:bodyPr>
            <a:noAutofit/>
          </a:bodyPr>
          <a:lstStyle/>
          <a:p>
            <a:pPr algn="ctr"/>
            <a:r>
              <a:rPr lang="lt-LT" sz="4400" dirty="0"/>
              <a:t>MOKYMOSI MOTYVAI, INTERESAI, SUGEBĖJIMAI</a:t>
            </a:r>
          </a:p>
        </p:txBody>
      </p:sp>
      <p:sp>
        <p:nvSpPr>
          <p:cNvPr id="3" name="Turinio vietos rezervavimo ženklas 2">
            <a:extLst>
              <a:ext uri="{FF2B5EF4-FFF2-40B4-BE49-F238E27FC236}">
                <a16:creationId xmlns:a16="http://schemas.microsoft.com/office/drawing/2014/main" id="{535F98FB-329C-4F40-82D5-5AAFB87D4067}"/>
              </a:ext>
            </a:extLst>
          </p:cNvPr>
          <p:cNvSpPr>
            <a:spLocks noGrp="1"/>
          </p:cNvSpPr>
          <p:nvPr>
            <p:ph idx="1"/>
          </p:nvPr>
        </p:nvSpPr>
        <p:spPr>
          <a:xfrm>
            <a:off x="677334" y="2324100"/>
            <a:ext cx="8596668" cy="3717262"/>
          </a:xfrm>
        </p:spPr>
        <p:txBody>
          <a:bodyPr/>
          <a:lstStyle/>
          <a:p>
            <a:pPr algn="just">
              <a:lnSpc>
                <a:spcPct val="200000"/>
              </a:lnSpc>
            </a:pPr>
            <a:r>
              <a:rPr lang="lt-LT" dirty="0"/>
              <a:t>I-II klasėje vyrauja teoriniai motyvai, III klasėje išauga prestižo motyvų reikšmė, o IV klasėje dalis mokinių mokymąsi pradeda sieti su pasirengimu būsimam darbui. Baimės motyvas būdingas visų klasės mokiniams. Gilėja, plečiasi vaiko interesai. Siekia atskleisti reiškinių priežastis, dėsningumus. Mokymosi interesai diferencijuojasi.</a:t>
            </a:r>
          </a:p>
        </p:txBody>
      </p:sp>
    </p:spTree>
    <p:extLst>
      <p:ext uri="{BB962C8B-B14F-4D97-AF65-F5344CB8AC3E}">
        <p14:creationId xmlns:p14="http://schemas.microsoft.com/office/powerpoint/2010/main" val="17521490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92504A3-7FDC-4398-93A1-97C94BEB6DD0}"/>
              </a:ext>
            </a:extLst>
          </p:cNvPr>
          <p:cNvSpPr>
            <a:spLocks noGrp="1"/>
          </p:cNvSpPr>
          <p:nvPr>
            <p:ph type="title"/>
          </p:nvPr>
        </p:nvSpPr>
        <p:spPr/>
        <p:txBody>
          <a:bodyPr>
            <a:normAutofit/>
          </a:bodyPr>
          <a:lstStyle/>
          <a:p>
            <a:pPr algn="ctr"/>
            <a:r>
              <a:rPr lang="lt-LT" sz="4400" dirty="0"/>
              <a:t>CHARAKTERIO BRUOŽAI</a:t>
            </a:r>
          </a:p>
        </p:txBody>
      </p:sp>
      <p:sp>
        <p:nvSpPr>
          <p:cNvPr id="3" name="Turinio vietos rezervavimo ženklas 2">
            <a:extLst>
              <a:ext uri="{FF2B5EF4-FFF2-40B4-BE49-F238E27FC236}">
                <a16:creationId xmlns:a16="http://schemas.microsoft.com/office/drawing/2014/main" id="{3B9E2923-2FD8-43FC-8400-8EFE06A5F8E4}"/>
              </a:ext>
            </a:extLst>
          </p:cNvPr>
          <p:cNvSpPr>
            <a:spLocks noGrp="1"/>
          </p:cNvSpPr>
          <p:nvPr>
            <p:ph idx="1"/>
          </p:nvPr>
        </p:nvSpPr>
        <p:spPr>
          <a:xfrm>
            <a:off x="677334" y="2409825"/>
            <a:ext cx="8596668" cy="3631537"/>
          </a:xfrm>
        </p:spPr>
        <p:txBody>
          <a:bodyPr/>
          <a:lstStyle/>
          <a:p>
            <a:pPr algn="just">
              <a:lnSpc>
                <a:spcPct val="200000"/>
              </a:lnSpc>
            </a:pPr>
            <a:r>
              <a:rPr lang="lt-LT" dirty="0"/>
              <a:t>Charakteris dar tik formuojasi. Dėl silpno valingo elgesio pradinukai </a:t>
            </a:r>
            <a:r>
              <a:rPr lang="lt-LT" dirty="0" err="1"/>
              <a:t>esti</a:t>
            </a:r>
            <a:r>
              <a:rPr lang="lt-LT" dirty="0"/>
              <a:t> impulsyvūs. Doros suvokimo ir elgesio neatitikimas. </a:t>
            </a:r>
            <a:r>
              <a:rPr lang="lt-LT" dirty="0" err="1"/>
              <a:t>Aikštingumas</a:t>
            </a:r>
            <a:r>
              <a:rPr lang="lt-LT" dirty="0"/>
              <a:t>, užsispyrimas.</a:t>
            </a:r>
          </a:p>
        </p:txBody>
      </p:sp>
    </p:spTree>
    <p:extLst>
      <p:ext uri="{BB962C8B-B14F-4D97-AF65-F5344CB8AC3E}">
        <p14:creationId xmlns:p14="http://schemas.microsoft.com/office/powerpoint/2010/main" val="1585277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857DC09-DA60-4138-8168-12023E6AB99E}"/>
              </a:ext>
            </a:extLst>
          </p:cNvPr>
          <p:cNvSpPr>
            <a:spLocks noGrp="1"/>
          </p:cNvSpPr>
          <p:nvPr>
            <p:ph type="title"/>
          </p:nvPr>
        </p:nvSpPr>
        <p:spPr/>
        <p:txBody>
          <a:bodyPr>
            <a:normAutofit/>
          </a:bodyPr>
          <a:lstStyle/>
          <a:p>
            <a:pPr algn="ctr"/>
            <a:r>
              <a:rPr lang="lt-LT" sz="4400" dirty="0"/>
              <a:t>SAVĘS VERTINIMAS</a:t>
            </a:r>
          </a:p>
        </p:txBody>
      </p:sp>
      <p:sp>
        <p:nvSpPr>
          <p:cNvPr id="3" name="Turinio vietos rezervavimo ženklas 2">
            <a:extLst>
              <a:ext uri="{FF2B5EF4-FFF2-40B4-BE49-F238E27FC236}">
                <a16:creationId xmlns:a16="http://schemas.microsoft.com/office/drawing/2014/main" id="{1FA96B3C-215E-4286-9BD1-7BF9FFBA3E3B}"/>
              </a:ext>
            </a:extLst>
          </p:cNvPr>
          <p:cNvSpPr>
            <a:spLocks noGrp="1"/>
          </p:cNvSpPr>
          <p:nvPr>
            <p:ph idx="1"/>
          </p:nvPr>
        </p:nvSpPr>
        <p:spPr/>
        <p:txBody>
          <a:bodyPr/>
          <a:lstStyle/>
          <a:p>
            <a:pPr algn="just">
              <a:lnSpc>
                <a:spcPct val="200000"/>
              </a:lnSpc>
            </a:pPr>
            <a:r>
              <a:rPr lang="lt-LT" dirty="0"/>
              <a:t>Vertindamas save, pirmokas labiau orientuojasi į pageidaujamą rezultatą, bet ne į realią padėtį. Pirmiausia vaikas įsisąmonina kitų vertinimo kriterijus, tik paskui savo paties.</a:t>
            </a:r>
          </a:p>
        </p:txBody>
      </p:sp>
    </p:spTree>
    <p:extLst>
      <p:ext uri="{BB962C8B-B14F-4D97-AF65-F5344CB8AC3E}">
        <p14:creationId xmlns:p14="http://schemas.microsoft.com/office/powerpoint/2010/main" val="28849519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71B848E-2CDD-4563-9C66-7BD141ED97BE}"/>
              </a:ext>
            </a:extLst>
          </p:cNvPr>
          <p:cNvSpPr>
            <a:spLocks noGrp="1"/>
          </p:cNvSpPr>
          <p:nvPr>
            <p:ph type="title"/>
          </p:nvPr>
        </p:nvSpPr>
        <p:spPr/>
        <p:txBody>
          <a:bodyPr>
            <a:normAutofit/>
          </a:bodyPr>
          <a:lstStyle/>
          <a:p>
            <a:pPr algn="ctr"/>
            <a:r>
              <a:rPr lang="lt-LT" sz="4400" dirty="0"/>
              <a:t>BENDRAVIMAS SU VIENMEČIAIS</a:t>
            </a:r>
          </a:p>
        </p:txBody>
      </p:sp>
      <p:sp>
        <p:nvSpPr>
          <p:cNvPr id="3" name="Turinio vietos rezervavimo ženklas 2">
            <a:extLst>
              <a:ext uri="{FF2B5EF4-FFF2-40B4-BE49-F238E27FC236}">
                <a16:creationId xmlns:a16="http://schemas.microsoft.com/office/drawing/2014/main" id="{0E010C03-0995-421F-8F8E-FEBA3B8EA3D1}"/>
              </a:ext>
            </a:extLst>
          </p:cNvPr>
          <p:cNvSpPr>
            <a:spLocks noGrp="1"/>
          </p:cNvSpPr>
          <p:nvPr>
            <p:ph idx="1"/>
          </p:nvPr>
        </p:nvSpPr>
        <p:spPr/>
        <p:txBody>
          <a:bodyPr/>
          <a:lstStyle/>
          <a:p>
            <a:pPr algn="just">
              <a:lnSpc>
                <a:spcPct val="200000"/>
              </a:lnSpc>
            </a:pPr>
            <a:r>
              <a:rPr lang="lt-LT" dirty="0"/>
              <a:t>Jaučiamas egocentriškumas. Nepastovumas. Iš pradžių bendrauja savo lyties grupėse. Poelgių vertinimas. Lygiagretūs mainai. Pareigos jausmas draugui. </a:t>
            </a:r>
          </a:p>
        </p:txBody>
      </p:sp>
    </p:spTree>
    <p:extLst>
      <p:ext uri="{BB962C8B-B14F-4D97-AF65-F5344CB8AC3E}">
        <p14:creationId xmlns:p14="http://schemas.microsoft.com/office/powerpoint/2010/main" val="32080980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a:extLst>
              <a:ext uri="{FF2B5EF4-FFF2-40B4-BE49-F238E27FC236}">
                <a16:creationId xmlns:a16="http://schemas.microsoft.com/office/drawing/2014/main" id="{1B5E526B-A6E2-48A9-8986-0A771195E101}"/>
              </a:ext>
            </a:extLst>
          </p:cNvPr>
          <p:cNvSpPr>
            <a:spLocks noGrp="1"/>
          </p:cNvSpPr>
          <p:nvPr>
            <p:ph idx="1"/>
          </p:nvPr>
        </p:nvSpPr>
        <p:spPr/>
        <p:txBody>
          <a:bodyPr>
            <a:normAutofit/>
          </a:bodyPr>
          <a:lstStyle/>
          <a:p>
            <a:pPr marL="0" indent="0" algn="ctr">
              <a:buNone/>
            </a:pPr>
            <a:r>
              <a:rPr lang="lt-LT" sz="5400" dirty="0"/>
              <a:t>DĖKOJU UŽ DĖMESĮ</a:t>
            </a:r>
          </a:p>
        </p:txBody>
      </p:sp>
    </p:spTree>
    <p:extLst>
      <p:ext uri="{BB962C8B-B14F-4D97-AF65-F5344CB8AC3E}">
        <p14:creationId xmlns:p14="http://schemas.microsoft.com/office/powerpoint/2010/main" val="3812572558"/>
      </p:ext>
    </p:extLst>
  </p:cSld>
  <p:clrMapOvr>
    <a:masterClrMapping/>
  </p:clrMapOvr>
</p:sld>
</file>

<file path=ppt/theme/theme1.xml><?xml version="1.0" encoding="utf-8"?>
<a:theme xmlns:a="http://schemas.openxmlformats.org/drawingml/2006/main" name="Briaunot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367</TotalTime>
  <Words>577</Words>
  <Application>Microsoft Office PowerPoint</Application>
  <PresentationFormat>Plačiaekranė</PresentationFormat>
  <Paragraphs>45</Paragraphs>
  <Slides>13</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13</vt:i4>
      </vt:variant>
    </vt:vector>
  </HeadingPairs>
  <TitlesOfParts>
    <vt:vector size="17" baseType="lpstr">
      <vt:lpstr>Arial</vt:lpstr>
      <vt:lpstr>Trebuchet MS</vt:lpstr>
      <vt:lpstr>Wingdings 3</vt:lpstr>
      <vt:lpstr>Briaunota</vt:lpstr>
      <vt:lpstr>PSICHOLOGINĖ PRADINUKO CHARAKTERISTIKA</vt:lpstr>
      <vt:lpstr>„PowerPoint“ pateiktis</vt:lpstr>
      <vt:lpstr>DĖMESYS</vt:lpstr>
      <vt:lpstr>SUVOKIMAS</vt:lpstr>
      <vt:lpstr>ATMINTIS</vt:lpstr>
      <vt:lpstr>MĄSTYMAS</vt:lpstr>
      <vt:lpstr>VAIZDUOTĖ</vt:lpstr>
      <vt:lpstr>EMOCIJOS,JAUSMAI,VALIA</vt:lpstr>
      <vt:lpstr>MOKYMOSI MOTYVAI, INTERESAI, SUGEBĖJIMAI</vt:lpstr>
      <vt:lpstr>CHARAKTERIO BRUOŽAI</vt:lpstr>
      <vt:lpstr>SAVĘS VERTINIMAS</vt:lpstr>
      <vt:lpstr>BENDRAVIMAS SU VIENMEČIAIS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PSICHOLOGINĖ PRADINUKO CHARAKTERISTIKA</dc:title>
  <dc:creator>Admins</dc:creator>
  <cp:lastModifiedBy>Admins</cp:lastModifiedBy>
  <cp:revision>11</cp:revision>
  <dcterms:created xsi:type="dcterms:W3CDTF">2025-11-10T07:18:10Z</dcterms:created>
  <dcterms:modified xsi:type="dcterms:W3CDTF">2025-11-25T09:28:50Z</dcterms:modified>
</cp:coreProperties>
</file>